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charts/chart17.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charts/chart18.xml" ContentType="application/vnd.openxmlformats-officedocument.drawingml.chart+xml"/>
  <Override PartName="/ppt/theme/themeOverride13.xml" ContentType="application/vnd.openxmlformats-officedocument.themeOverride+xml"/>
  <Override PartName="/ppt/drawings/drawing5.xml" ContentType="application/vnd.openxmlformats-officedocument.drawingml.chartshapes+xml"/>
  <Override PartName="/ppt/charts/chart19.xml" ContentType="application/vnd.openxmlformats-officedocument.drawingml.chart+xml"/>
  <Override PartName="/ppt/theme/themeOverride14.xml" ContentType="application/vnd.openxmlformats-officedocument.themeOverride+xml"/>
  <Override PartName="/ppt/drawings/drawing6.xml" ContentType="application/vnd.openxmlformats-officedocument.drawingml.chartshapes+xml"/>
  <Override PartName="/ppt/charts/chart20.xml" ContentType="application/vnd.openxmlformats-officedocument.drawingml.chart+xml"/>
  <Override PartName="/ppt/theme/themeOverride15.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322" r:id="rId2"/>
    <p:sldId id="321" r:id="rId3"/>
    <p:sldId id="323" r:id="rId4"/>
    <p:sldId id="257" r:id="rId5"/>
    <p:sldId id="289" r:id="rId6"/>
    <p:sldId id="259" r:id="rId7"/>
    <p:sldId id="260" r:id="rId8"/>
    <p:sldId id="261" r:id="rId9"/>
    <p:sldId id="291" r:id="rId10"/>
    <p:sldId id="262" r:id="rId11"/>
    <p:sldId id="263" r:id="rId12"/>
    <p:sldId id="264" r:id="rId13"/>
    <p:sldId id="319" r:id="rId14"/>
    <p:sldId id="266" r:id="rId15"/>
    <p:sldId id="268" r:id="rId16"/>
    <p:sldId id="294" r:id="rId17"/>
    <p:sldId id="269" r:id="rId18"/>
    <p:sldId id="270" r:id="rId19"/>
    <p:sldId id="271" r:id="rId20"/>
    <p:sldId id="273" r:id="rId21"/>
    <p:sldId id="274" r:id="rId22"/>
    <p:sldId id="292" r:id="rId23"/>
    <p:sldId id="293" r:id="rId24"/>
    <p:sldId id="277" r:id="rId25"/>
    <p:sldId id="278" r:id="rId26"/>
    <p:sldId id="279" r:id="rId27"/>
    <p:sldId id="280" r:id="rId28"/>
    <p:sldId id="281" r:id="rId29"/>
    <p:sldId id="282" r:id="rId30"/>
    <p:sldId id="283" r:id="rId31"/>
    <p:sldId id="320" r:id="rId32"/>
    <p:sldId id="284" r:id="rId33"/>
    <p:sldId id="285" r:id="rId34"/>
    <p:sldId id="286" r:id="rId35"/>
    <p:sldId id="287" r:id="rId36"/>
    <p:sldId id="288" r:id="rId37"/>
    <p:sldId id="295" r:id="rId38"/>
    <p:sldId id="326" r:id="rId39"/>
    <p:sldId id="327" r:id="rId40"/>
    <p:sldId id="330" r:id="rId41"/>
    <p:sldId id="296" r:id="rId42"/>
    <p:sldId id="300" r:id="rId43"/>
    <p:sldId id="298" r:id="rId44"/>
    <p:sldId id="325" r:id="rId45"/>
    <p:sldId id="301" r:id="rId46"/>
    <p:sldId id="302" r:id="rId47"/>
    <p:sldId id="329" r:id="rId48"/>
    <p:sldId id="303" r:id="rId49"/>
    <p:sldId id="304" r:id="rId50"/>
    <p:sldId id="305" r:id="rId51"/>
    <p:sldId id="324" r:id="rId52"/>
    <p:sldId id="306" r:id="rId53"/>
    <p:sldId id="317" r:id="rId54"/>
    <p:sldId id="318" r:id="rId55"/>
    <p:sldId id="307" r:id="rId56"/>
    <p:sldId id="331" r:id="rId57"/>
    <p:sldId id="308" r:id="rId58"/>
    <p:sldId id="309" r:id="rId59"/>
    <p:sldId id="310" r:id="rId60"/>
    <p:sldId id="311" r:id="rId61"/>
    <p:sldId id="312" r:id="rId62"/>
    <p:sldId id="313" r:id="rId63"/>
    <p:sldId id="314" r:id="rId64"/>
    <p:sldId id="315" r:id="rId65"/>
    <p:sldId id="31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86"/>
  </p:normalViewPr>
  <p:slideViewPr>
    <p:cSldViewPr snapToGrid="0" snapToObjects="1">
      <p:cViewPr varScale="1">
        <p:scale>
          <a:sx n="102" d="100"/>
          <a:sy n="102" d="100"/>
        </p:scale>
        <p:origin x="13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Correlation.ppt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Worksheet%20in%20Correlation.ppt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iMac%20HD:Users:carroll:Downloads:MathTest(1).xls" TargetMode="External"/><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1" Type="http://schemas.openxmlformats.org/officeDocument/2006/relationships/oleObject" Target="Worksheet%20in%20Correlation.ppt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594719429264396E-2"/>
          <c:y val="8.8235339373594304E-2"/>
          <c:w val="0.85675788740219505"/>
          <c:h val="0.7731096402257789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'[Worksheet in Correlation.pptx]Sheet1'!$B$4:$B$18</c:f>
              <c:numCache>
                <c:formatCode>General</c:formatCode>
                <c:ptCount val="15"/>
                <c:pt idx="0">
                  <c:v>47</c:v>
                </c:pt>
                <c:pt idx="1">
                  <c:v>36</c:v>
                </c:pt>
                <c:pt idx="2">
                  <c:v>24</c:v>
                </c:pt>
                <c:pt idx="3">
                  <c:v>28</c:v>
                </c:pt>
                <c:pt idx="4">
                  <c:v>32</c:v>
                </c:pt>
                <c:pt idx="5">
                  <c:v>32</c:v>
                </c:pt>
                <c:pt idx="6">
                  <c:v>50</c:v>
                </c:pt>
                <c:pt idx="7">
                  <c:v>43</c:v>
                </c:pt>
                <c:pt idx="8">
                  <c:v>40</c:v>
                </c:pt>
                <c:pt idx="9">
                  <c:v>41</c:v>
                </c:pt>
                <c:pt idx="10">
                  <c:v>32</c:v>
                </c:pt>
                <c:pt idx="11">
                  <c:v>28</c:v>
                </c:pt>
                <c:pt idx="12">
                  <c:v>31</c:v>
                </c:pt>
                <c:pt idx="13">
                  <c:v>37</c:v>
                </c:pt>
                <c:pt idx="14">
                  <c:v>44</c:v>
                </c:pt>
              </c:numCache>
            </c:numRef>
          </c:xVal>
          <c:yVal>
            <c:numRef>
              <c:f>'[Worksheet in Correlation.pptx]Sheet1'!$C$4:$C$18</c:f>
              <c:numCache>
                <c:formatCode>General</c:formatCode>
                <c:ptCount val="15"/>
                <c:pt idx="0">
                  <c:v>23</c:v>
                </c:pt>
                <c:pt idx="1">
                  <c:v>13</c:v>
                </c:pt>
                <c:pt idx="2">
                  <c:v>1</c:v>
                </c:pt>
                <c:pt idx="3">
                  <c:v>2</c:v>
                </c:pt>
                <c:pt idx="4">
                  <c:v>9</c:v>
                </c:pt>
                <c:pt idx="5">
                  <c:v>7</c:v>
                </c:pt>
                <c:pt idx="6">
                  <c:v>15</c:v>
                </c:pt>
                <c:pt idx="7">
                  <c:v>20</c:v>
                </c:pt>
                <c:pt idx="8">
                  <c:v>12</c:v>
                </c:pt>
                <c:pt idx="9">
                  <c:v>18</c:v>
                </c:pt>
                <c:pt idx="10">
                  <c:v>9</c:v>
                </c:pt>
                <c:pt idx="11">
                  <c:v>5</c:v>
                </c:pt>
                <c:pt idx="12">
                  <c:v>8</c:v>
                </c:pt>
                <c:pt idx="13">
                  <c:v>6</c:v>
                </c:pt>
                <c:pt idx="14">
                  <c:v>18</c:v>
                </c:pt>
              </c:numCache>
            </c:numRef>
          </c:yVal>
          <c:smooth val="0"/>
          <c:extLst>
            <c:ext xmlns:c16="http://schemas.microsoft.com/office/drawing/2014/chart" uri="{C3380CC4-5D6E-409C-BE32-E72D297353CC}">
              <c16:uniqueId val="{00000000-4599-CF49-A7EE-50D950B5CCAD}"/>
            </c:ext>
          </c:extLst>
        </c:ser>
        <c:dLbls>
          <c:showLegendKey val="0"/>
          <c:showVal val="0"/>
          <c:showCatName val="0"/>
          <c:showSerName val="0"/>
          <c:showPercent val="0"/>
          <c:showBubbleSize val="0"/>
        </c:dLbls>
        <c:axId val="2081335144"/>
        <c:axId val="-2084343400"/>
      </c:scatterChart>
      <c:valAx>
        <c:axId val="20813351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2084343400"/>
        <c:crosses val="autoZero"/>
        <c:crossBetween val="midCat"/>
      </c:valAx>
      <c:valAx>
        <c:axId val="-2084343400"/>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208133514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7991210688430702E-2"/>
          <c:y val="2.6224209419240401E-2"/>
          <c:w val="0.777954595139972"/>
          <c:h val="0.87425820390846198"/>
        </c:manualLayout>
      </c:layout>
      <c:scatterChart>
        <c:scatterStyle val="lineMarker"/>
        <c:varyColors val="0"/>
        <c:ser>
          <c:idx val="0"/>
          <c:order val="0"/>
          <c:spPr>
            <a:ln w="47625">
              <a:noFill/>
            </a:ln>
          </c:spPr>
          <c:xVal>
            <c:numRef>
              <c:f>Sheet1!$C$1:$C$64</c:f>
              <c:numCache>
                <c:formatCode>General</c:formatCode>
                <c:ptCount val="64"/>
                <c:pt idx="0">
                  <c:v>32.311677152893452</c:v>
                </c:pt>
                <c:pt idx="1">
                  <c:v>27.035235414203179</c:v>
                </c:pt>
                <c:pt idx="2">
                  <c:v>74.156593539383678</c:v>
                </c:pt>
                <c:pt idx="3">
                  <c:v>10.5363027521429</c:v>
                </c:pt>
                <c:pt idx="4">
                  <c:v>92.927153354774234</c:v>
                </c:pt>
                <c:pt idx="5">
                  <c:v>93.687024844912855</c:v>
                </c:pt>
                <c:pt idx="6">
                  <c:v>96.018152368794645</c:v>
                </c:pt>
                <c:pt idx="7">
                  <c:v>78.196562437242946</c:v>
                </c:pt>
                <c:pt idx="8">
                  <c:v>108.8626486898865</c:v>
                </c:pt>
                <c:pt idx="9">
                  <c:v>85.070916234760176</c:v>
                </c:pt>
                <c:pt idx="10">
                  <c:v>55.758687454740127</c:v>
                </c:pt>
                <c:pt idx="11">
                  <c:v>109.19101882936531</c:v>
                </c:pt>
                <c:pt idx="12">
                  <c:v>40.176256405033342</c:v>
                </c:pt>
                <c:pt idx="13">
                  <c:v>75.38217582262844</c:v>
                </c:pt>
                <c:pt idx="14">
                  <c:v>101.288165675927</c:v>
                </c:pt>
                <c:pt idx="15">
                  <c:v>72.785819141189478</c:v>
                </c:pt>
                <c:pt idx="16">
                  <c:v>11.228905072156721</c:v>
                </c:pt>
                <c:pt idx="17">
                  <c:v>88.640033667812816</c:v>
                </c:pt>
                <c:pt idx="18">
                  <c:v>81.932456275192635</c:v>
                </c:pt>
                <c:pt idx="19">
                  <c:v>59.27669093192155</c:v>
                </c:pt>
                <c:pt idx="20">
                  <c:v>60.597886027125668</c:v>
                </c:pt>
                <c:pt idx="21">
                  <c:v>45</c:v>
                </c:pt>
                <c:pt idx="22">
                  <c:v>28.72334827906241</c:v>
                </c:pt>
                <c:pt idx="23">
                  <c:v>69.596820479591216</c:v>
                </c:pt>
                <c:pt idx="24">
                  <c:v>102.44001331267241</c:v>
                </c:pt>
                <c:pt idx="25">
                  <c:v>63.626358292097962</c:v>
                </c:pt>
                <c:pt idx="26">
                  <c:v>120.8320783563491</c:v>
                </c:pt>
                <c:pt idx="27">
                  <c:v>123.018335984651</c:v>
                </c:pt>
                <c:pt idx="28">
                  <c:v>65.918920350154266</c:v>
                </c:pt>
                <c:pt idx="29">
                  <c:v>71.712672799501448</c:v>
                </c:pt>
                <c:pt idx="30">
                  <c:v>92.611656487225503</c:v>
                </c:pt>
                <c:pt idx="31">
                  <c:v>53.970571513419053</c:v>
                </c:pt>
                <c:pt idx="32">
                  <c:v>115.8775505672924</c:v>
                </c:pt>
                <c:pt idx="33">
                  <c:v>32.453543186857758</c:v>
                </c:pt>
                <c:pt idx="34">
                  <c:v>37</c:v>
                </c:pt>
                <c:pt idx="35">
                  <c:v>78.372201179073514</c:v>
                </c:pt>
                <c:pt idx="36">
                  <c:v>63.944991276206991</c:v>
                </c:pt>
                <c:pt idx="37">
                  <c:v>71.372096813146001</c:v>
                </c:pt>
                <c:pt idx="38">
                  <c:v>94.255866384943644</c:v>
                </c:pt>
                <c:pt idx="39">
                  <c:v>74.973680514717529</c:v>
                </c:pt>
                <c:pt idx="40">
                  <c:v>90.655273298710583</c:v>
                </c:pt>
                <c:pt idx="41">
                  <c:v>7.5467620160562339</c:v>
                </c:pt>
                <c:pt idx="42">
                  <c:v>45.002493468951037</c:v>
                </c:pt>
                <c:pt idx="43">
                  <c:v>18.04101490933947</c:v>
                </c:pt>
                <c:pt idx="44">
                  <c:v>59.472046286739271</c:v>
                </c:pt>
                <c:pt idx="45">
                  <c:v>84.384540167227357</c:v>
                </c:pt>
                <c:pt idx="46">
                  <c:v>93.814976400089606</c:v>
                </c:pt>
                <c:pt idx="47">
                  <c:v>91.356402039394638</c:v>
                </c:pt>
                <c:pt idx="48">
                  <c:v>51.792719140731997</c:v>
                </c:pt>
                <c:pt idx="49">
                  <c:v>109.941015514282</c:v>
                </c:pt>
                <c:pt idx="50">
                  <c:v>94.004794285275295</c:v>
                </c:pt>
                <c:pt idx="51">
                  <c:v>29.403896280363419</c:v>
                </c:pt>
                <c:pt idx="52">
                  <c:v>100.58663333672069</c:v>
                </c:pt>
                <c:pt idx="53">
                  <c:v>85.881266172404437</c:v>
                </c:pt>
                <c:pt idx="54">
                  <c:v>86.836385617628437</c:v>
                </c:pt>
                <c:pt idx="55">
                  <c:v>94.343046374426223</c:v>
                </c:pt>
                <c:pt idx="56">
                  <c:v>40.375864496313113</c:v>
                </c:pt>
                <c:pt idx="57">
                  <c:v>119.88201186002431</c:v>
                </c:pt>
                <c:pt idx="58">
                  <c:v>106.785712207066</c:v>
                </c:pt>
                <c:pt idx="59">
                  <c:v>38.400792321317503</c:v>
                </c:pt>
                <c:pt idx="60">
                  <c:v>24</c:v>
                </c:pt>
                <c:pt idx="61">
                  <c:v>62.831614298724517</c:v>
                </c:pt>
                <c:pt idx="62">
                  <c:v>82.3390250065803</c:v>
                </c:pt>
                <c:pt idx="63">
                  <c:v>62.183067490784467</c:v>
                </c:pt>
              </c:numCache>
            </c:numRef>
          </c:xVal>
          <c:yVal>
            <c:numRef>
              <c:f>Sheet1!$D$1:$D$64</c:f>
              <c:numCache>
                <c:formatCode>General</c:formatCode>
                <c:ptCount val="64"/>
                <c:pt idx="0">
                  <c:v>61.489149518114203</c:v>
                </c:pt>
                <c:pt idx="1">
                  <c:v>35.730971529242069</c:v>
                </c:pt>
                <c:pt idx="2">
                  <c:v>461.98837101758488</c:v>
                </c:pt>
                <c:pt idx="3">
                  <c:v>1.49143786186014</c:v>
                </c:pt>
                <c:pt idx="4">
                  <c:v>546.13515055842186</c:v>
                </c:pt>
                <c:pt idx="5">
                  <c:v>452.2808459797061</c:v>
                </c:pt>
                <c:pt idx="6">
                  <c:v>755.6852881739344</c:v>
                </c:pt>
                <c:pt idx="7">
                  <c:v>180.9805604939574</c:v>
                </c:pt>
                <c:pt idx="8">
                  <c:v>960.75319217143795</c:v>
                </c:pt>
                <c:pt idx="9">
                  <c:v>599.79593369751206</c:v>
                </c:pt>
                <c:pt idx="10">
                  <c:v>166.6885221344088</c:v>
                </c:pt>
                <c:pt idx="11">
                  <c:v>872.04400053308916</c:v>
                </c:pt>
                <c:pt idx="12">
                  <c:v>11.761101054786121</c:v>
                </c:pt>
                <c:pt idx="13">
                  <c:v>525.34236207508127</c:v>
                </c:pt>
                <c:pt idx="14">
                  <c:v>619.20850747448878</c:v>
                </c:pt>
                <c:pt idx="15">
                  <c:v>231.47736391329551</c:v>
                </c:pt>
                <c:pt idx="16">
                  <c:v>8.2949840665045667</c:v>
                </c:pt>
                <c:pt idx="17">
                  <c:v>737.43900556302924</c:v>
                </c:pt>
                <c:pt idx="18">
                  <c:v>558.74741270133495</c:v>
                </c:pt>
                <c:pt idx="19">
                  <c:v>296.72016426190692</c:v>
                </c:pt>
                <c:pt idx="20">
                  <c:v>280.42977517358503</c:v>
                </c:pt>
                <c:pt idx="21">
                  <c:v>949.85833088514744</c:v>
                </c:pt>
                <c:pt idx="22">
                  <c:v>12.95496847005645</c:v>
                </c:pt>
                <c:pt idx="23">
                  <c:v>272.01004193683917</c:v>
                </c:pt>
                <c:pt idx="24">
                  <c:v>596.319229257502</c:v>
                </c:pt>
                <c:pt idx="25">
                  <c:v>75.497539680209897</c:v>
                </c:pt>
                <c:pt idx="26">
                  <c:v>878.35174211081539</c:v>
                </c:pt>
                <c:pt idx="27">
                  <c:v>777.38464774824263</c:v>
                </c:pt>
                <c:pt idx="28">
                  <c:v>341.17185248577363</c:v>
                </c:pt>
                <c:pt idx="29">
                  <c:v>336.65330296581868</c:v>
                </c:pt>
                <c:pt idx="30">
                  <c:v>412.84817285557688</c:v>
                </c:pt>
                <c:pt idx="31">
                  <c:v>92.661563305105503</c:v>
                </c:pt>
                <c:pt idx="32">
                  <c:v>797.08679654656805</c:v>
                </c:pt>
                <c:pt idx="33">
                  <c:v>11.66617678124712</c:v>
                </c:pt>
                <c:pt idx="34">
                  <c:v>934.85451877823539</c:v>
                </c:pt>
                <c:pt idx="35">
                  <c:v>206.9588146063661</c:v>
                </c:pt>
                <c:pt idx="36">
                  <c:v>65.642321366574393</c:v>
                </c:pt>
                <c:pt idx="37">
                  <c:v>469.82648332974378</c:v>
                </c:pt>
                <c:pt idx="38">
                  <c:v>848.97479317582338</c:v>
                </c:pt>
                <c:pt idx="39">
                  <c:v>149.16948042480541</c:v>
                </c:pt>
                <c:pt idx="40">
                  <c:v>782.40668953099328</c:v>
                </c:pt>
                <c:pt idx="41">
                  <c:v>4.3869546027104747</c:v>
                </c:pt>
                <c:pt idx="42">
                  <c:v>184.19459947938779</c:v>
                </c:pt>
                <c:pt idx="43">
                  <c:v>1.2075896562471531</c:v>
                </c:pt>
                <c:pt idx="44">
                  <c:v>53.29772798972693</c:v>
                </c:pt>
                <c:pt idx="45">
                  <c:v>420.79373544306691</c:v>
                </c:pt>
                <c:pt idx="46">
                  <c:v>661.28359085376405</c:v>
                </c:pt>
                <c:pt idx="47">
                  <c:v>285.68011981118809</c:v>
                </c:pt>
                <c:pt idx="48">
                  <c:v>238.4791538675353</c:v>
                </c:pt>
                <c:pt idx="49">
                  <c:v>790.30997149122527</c:v>
                </c:pt>
                <c:pt idx="50">
                  <c:v>432.40286192737199</c:v>
                </c:pt>
                <c:pt idx="51">
                  <c:v>8.2781193493389971</c:v>
                </c:pt>
                <c:pt idx="52">
                  <c:v>583.1400926294466</c:v>
                </c:pt>
                <c:pt idx="53">
                  <c:v>317.18495050013343</c:v>
                </c:pt>
                <c:pt idx="54">
                  <c:v>614.26473491003298</c:v>
                </c:pt>
                <c:pt idx="55">
                  <c:v>366.06219545915877</c:v>
                </c:pt>
                <c:pt idx="56">
                  <c:v>4.1216671143624071</c:v>
                </c:pt>
                <c:pt idx="57">
                  <c:v>910.08652149817806</c:v>
                </c:pt>
                <c:pt idx="58">
                  <c:v>815.09748070673766</c:v>
                </c:pt>
                <c:pt idx="59">
                  <c:v>86.976068804794423</c:v>
                </c:pt>
                <c:pt idx="60">
                  <c:v>209.3859430449246</c:v>
                </c:pt>
                <c:pt idx="61">
                  <c:v>130.8249132398148</c:v>
                </c:pt>
                <c:pt idx="62">
                  <c:v>457.78508356820822</c:v>
                </c:pt>
                <c:pt idx="63">
                  <c:v>306.52950192699592</c:v>
                </c:pt>
              </c:numCache>
            </c:numRef>
          </c:yVal>
          <c:smooth val="0"/>
          <c:extLst>
            <c:ext xmlns:c16="http://schemas.microsoft.com/office/drawing/2014/chart" uri="{C3380CC4-5D6E-409C-BE32-E72D297353CC}">
              <c16:uniqueId val="{00000000-E2D3-E84B-AB39-DA8B8B1B1AD1}"/>
            </c:ext>
          </c:extLst>
        </c:ser>
        <c:dLbls>
          <c:showLegendKey val="0"/>
          <c:showVal val="0"/>
          <c:showCatName val="0"/>
          <c:showSerName val="0"/>
          <c:showPercent val="0"/>
          <c:showBubbleSize val="0"/>
        </c:dLbls>
        <c:axId val="-2135421240"/>
        <c:axId val="-2135504312"/>
      </c:scatterChart>
      <c:valAx>
        <c:axId val="-2135421240"/>
        <c:scaling>
          <c:orientation val="minMax"/>
        </c:scaling>
        <c:delete val="0"/>
        <c:axPos val="b"/>
        <c:numFmt formatCode="General" sourceLinked="1"/>
        <c:majorTickMark val="out"/>
        <c:minorTickMark val="none"/>
        <c:tickLblPos val="nextTo"/>
        <c:crossAx val="-2135504312"/>
        <c:crosses val="autoZero"/>
        <c:crossBetween val="midCat"/>
      </c:valAx>
      <c:valAx>
        <c:axId val="-2135504312"/>
        <c:scaling>
          <c:orientation val="minMax"/>
        </c:scaling>
        <c:delete val="0"/>
        <c:axPos val="l"/>
        <c:majorGridlines/>
        <c:numFmt formatCode="General" sourceLinked="1"/>
        <c:majorTickMark val="out"/>
        <c:minorTickMark val="none"/>
        <c:tickLblPos val="nextTo"/>
        <c:crossAx val="-2135421240"/>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991210688430702E-2"/>
          <c:y val="2.6224209419240401E-2"/>
          <c:w val="0.777954595139972"/>
          <c:h val="0.87425820390846198"/>
        </c:manualLayout>
      </c:layout>
      <c:scatterChart>
        <c:scatterStyle val="lineMarker"/>
        <c:varyColors val="0"/>
        <c:ser>
          <c:idx val="0"/>
          <c:order val="0"/>
          <c:spPr>
            <a:ln w="47625">
              <a:noFill/>
            </a:ln>
          </c:spPr>
          <c:trendline>
            <c:spPr>
              <a:ln w="25400">
                <a:solidFill>
                  <a:srgbClr val="FF0000"/>
                </a:solidFill>
              </a:ln>
            </c:spPr>
            <c:trendlineType val="linear"/>
            <c:dispRSqr val="0"/>
            <c:dispEq val="0"/>
          </c:trendline>
          <c:xVal>
            <c:numRef>
              <c:f>Sheet1!$C$1:$C$64</c:f>
              <c:numCache>
                <c:formatCode>General</c:formatCode>
                <c:ptCount val="64"/>
                <c:pt idx="0">
                  <c:v>32.311677152893431</c:v>
                </c:pt>
                <c:pt idx="1">
                  <c:v>27.035235414203179</c:v>
                </c:pt>
                <c:pt idx="2">
                  <c:v>74.156593539383678</c:v>
                </c:pt>
                <c:pt idx="3">
                  <c:v>10.5363027521429</c:v>
                </c:pt>
                <c:pt idx="4">
                  <c:v>92.927153354774234</c:v>
                </c:pt>
                <c:pt idx="5">
                  <c:v>93.687024844912855</c:v>
                </c:pt>
                <c:pt idx="6">
                  <c:v>96.018152368794645</c:v>
                </c:pt>
                <c:pt idx="7">
                  <c:v>78.196562437242946</c:v>
                </c:pt>
                <c:pt idx="8">
                  <c:v>108.8626486898865</c:v>
                </c:pt>
                <c:pt idx="9">
                  <c:v>85.070916234760176</c:v>
                </c:pt>
                <c:pt idx="10">
                  <c:v>55.758687454740112</c:v>
                </c:pt>
                <c:pt idx="11">
                  <c:v>109.19101882936531</c:v>
                </c:pt>
                <c:pt idx="12">
                  <c:v>40.176256405033342</c:v>
                </c:pt>
                <c:pt idx="13">
                  <c:v>75.382175822628412</c:v>
                </c:pt>
                <c:pt idx="14">
                  <c:v>101.288165675927</c:v>
                </c:pt>
                <c:pt idx="15">
                  <c:v>72.785819141189478</c:v>
                </c:pt>
                <c:pt idx="16">
                  <c:v>11.228905072156721</c:v>
                </c:pt>
                <c:pt idx="17">
                  <c:v>88.640033667812816</c:v>
                </c:pt>
                <c:pt idx="18">
                  <c:v>81.932456275192635</c:v>
                </c:pt>
                <c:pt idx="19">
                  <c:v>59.27669093192155</c:v>
                </c:pt>
                <c:pt idx="20">
                  <c:v>60.597886027125668</c:v>
                </c:pt>
                <c:pt idx="21">
                  <c:v>45</c:v>
                </c:pt>
                <c:pt idx="22">
                  <c:v>28.72334827906241</c:v>
                </c:pt>
                <c:pt idx="23">
                  <c:v>69.596820479591216</c:v>
                </c:pt>
                <c:pt idx="24">
                  <c:v>102.44001331267241</c:v>
                </c:pt>
                <c:pt idx="25">
                  <c:v>63.626358292097962</c:v>
                </c:pt>
                <c:pt idx="26">
                  <c:v>120.8320783563491</c:v>
                </c:pt>
                <c:pt idx="27">
                  <c:v>123.018335984651</c:v>
                </c:pt>
                <c:pt idx="28">
                  <c:v>65.918920350154266</c:v>
                </c:pt>
                <c:pt idx="29">
                  <c:v>71.712672799501448</c:v>
                </c:pt>
                <c:pt idx="30">
                  <c:v>92.611656487225503</c:v>
                </c:pt>
                <c:pt idx="31">
                  <c:v>53.970571513419053</c:v>
                </c:pt>
                <c:pt idx="32">
                  <c:v>115.8775505672924</c:v>
                </c:pt>
                <c:pt idx="33">
                  <c:v>32.453543186857758</c:v>
                </c:pt>
                <c:pt idx="34">
                  <c:v>37</c:v>
                </c:pt>
                <c:pt idx="35">
                  <c:v>78.3722011790735</c:v>
                </c:pt>
                <c:pt idx="36">
                  <c:v>63.944991276206977</c:v>
                </c:pt>
                <c:pt idx="37">
                  <c:v>71.372096813145973</c:v>
                </c:pt>
                <c:pt idx="38">
                  <c:v>94.255866384943644</c:v>
                </c:pt>
                <c:pt idx="39">
                  <c:v>74.973680514717529</c:v>
                </c:pt>
                <c:pt idx="40">
                  <c:v>90.655273298710583</c:v>
                </c:pt>
                <c:pt idx="41">
                  <c:v>7.5467620160562339</c:v>
                </c:pt>
                <c:pt idx="42">
                  <c:v>45.002493468951037</c:v>
                </c:pt>
                <c:pt idx="43">
                  <c:v>18.04101490933947</c:v>
                </c:pt>
                <c:pt idx="44">
                  <c:v>59.472046286739271</c:v>
                </c:pt>
                <c:pt idx="45">
                  <c:v>84.384540167227357</c:v>
                </c:pt>
                <c:pt idx="46">
                  <c:v>93.814976400089606</c:v>
                </c:pt>
                <c:pt idx="47">
                  <c:v>91.356402039394624</c:v>
                </c:pt>
                <c:pt idx="48">
                  <c:v>51.792719140731997</c:v>
                </c:pt>
                <c:pt idx="49">
                  <c:v>109.941015514282</c:v>
                </c:pt>
                <c:pt idx="50">
                  <c:v>94.004794285275295</c:v>
                </c:pt>
                <c:pt idx="51">
                  <c:v>29.403896280363419</c:v>
                </c:pt>
                <c:pt idx="52">
                  <c:v>100.58663333672069</c:v>
                </c:pt>
                <c:pt idx="53">
                  <c:v>85.881266172404423</c:v>
                </c:pt>
                <c:pt idx="54">
                  <c:v>86.836385617628423</c:v>
                </c:pt>
                <c:pt idx="55">
                  <c:v>94.343046374426194</c:v>
                </c:pt>
                <c:pt idx="56">
                  <c:v>40.375864496313092</c:v>
                </c:pt>
                <c:pt idx="57">
                  <c:v>119.88201186002431</c:v>
                </c:pt>
                <c:pt idx="58">
                  <c:v>106.785712207066</c:v>
                </c:pt>
                <c:pt idx="59">
                  <c:v>38.400792321317503</c:v>
                </c:pt>
                <c:pt idx="60">
                  <c:v>24</c:v>
                </c:pt>
                <c:pt idx="61">
                  <c:v>62.831614298724517</c:v>
                </c:pt>
                <c:pt idx="62">
                  <c:v>82.339025006580286</c:v>
                </c:pt>
                <c:pt idx="63">
                  <c:v>62.18306749078446</c:v>
                </c:pt>
              </c:numCache>
            </c:numRef>
          </c:xVal>
          <c:yVal>
            <c:numRef>
              <c:f>Sheet1!$D$1:$D$64</c:f>
              <c:numCache>
                <c:formatCode>General</c:formatCode>
                <c:ptCount val="64"/>
                <c:pt idx="0">
                  <c:v>61.489149518114203</c:v>
                </c:pt>
                <c:pt idx="1">
                  <c:v>35.730971529242062</c:v>
                </c:pt>
                <c:pt idx="2">
                  <c:v>461.98837101758483</c:v>
                </c:pt>
                <c:pt idx="3">
                  <c:v>1.49143786186014</c:v>
                </c:pt>
                <c:pt idx="4">
                  <c:v>546.13515055842186</c:v>
                </c:pt>
                <c:pt idx="5">
                  <c:v>452.2808459797061</c:v>
                </c:pt>
                <c:pt idx="6">
                  <c:v>755.6852881739344</c:v>
                </c:pt>
                <c:pt idx="7">
                  <c:v>180.9805604939574</c:v>
                </c:pt>
                <c:pt idx="8">
                  <c:v>960.75319217143795</c:v>
                </c:pt>
                <c:pt idx="9">
                  <c:v>599.79593369751206</c:v>
                </c:pt>
                <c:pt idx="10">
                  <c:v>166.6885221344088</c:v>
                </c:pt>
                <c:pt idx="11">
                  <c:v>872.04400053308916</c:v>
                </c:pt>
                <c:pt idx="12">
                  <c:v>11.761101054786121</c:v>
                </c:pt>
                <c:pt idx="13">
                  <c:v>525.34236207508127</c:v>
                </c:pt>
                <c:pt idx="14">
                  <c:v>619.20850747448878</c:v>
                </c:pt>
                <c:pt idx="15">
                  <c:v>231.47736391329551</c:v>
                </c:pt>
                <c:pt idx="16">
                  <c:v>8.2949840665045667</c:v>
                </c:pt>
                <c:pt idx="17">
                  <c:v>737.43900556302924</c:v>
                </c:pt>
                <c:pt idx="18">
                  <c:v>558.74741270133495</c:v>
                </c:pt>
                <c:pt idx="19">
                  <c:v>296.72016426190692</c:v>
                </c:pt>
                <c:pt idx="20">
                  <c:v>280.42977517358503</c:v>
                </c:pt>
                <c:pt idx="21">
                  <c:v>949.85833088514744</c:v>
                </c:pt>
                <c:pt idx="22">
                  <c:v>12.95496847005645</c:v>
                </c:pt>
                <c:pt idx="23">
                  <c:v>272.01004193683917</c:v>
                </c:pt>
                <c:pt idx="24">
                  <c:v>596.319229257502</c:v>
                </c:pt>
                <c:pt idx="25">
                  <c:v>75.497539680209897</c:v>
                </c:pt>
                <c:pt idx="26">
                  <c:v>878.35174211081539</c:v>
                </c:pt>
                <c:pt idx="27">
                  <c:v>777.38464774824263</c:v>
                </c:pt>
                <c:pt idx="28">
                  <c:v>341.17185248577363</c:v>
                </c:pt>
                <c:pt idx="29">
                  <c:v>336.65330296581868</c:v>
                </c:pt>
                <c:pt idx="30">
                  <c:v>412.84817285557688</c:v>
                </c:pt>
                <c:pt idx="31">
                  <c:v>92.661563305105503</c:v>
                </c:pt>
                <c:pt idx="32">
                  <c:v>797.08679654656805</c:v>
                </c:pt>
                <c:pt idx="33">
                  <c:v>11.66617678124712</c:v>
                </c:pt>
                <c:pt idx="34">
                  <c:v>934.85451877823539</c:v>
                </c:pt>
                <c:pt idx="35">
                  <c:v>206.9588146063661</c:v>
                </c:pt>
                <c:pt idx="36">
                  <c:v>65.642321366574365</c:v>
                </c:pt>
                <c:pt idx="37">
                  <c:v>469.82648332974378</c:v>
                </c:pt>
                <c:pt idx="38">
                  <c:v>848.97479317582338</c:v>
                </c:pt>
                <c:pt idx="39">
                  <c:v>149.16948042480541</c:v>
                </c:pt>
                <c:pt idx="40">
                  <c:v>782.40668953099328</c:v>
                </c:pt>
                <c:pt idx="41">
                  <c:v>4.3869546027104747</c:v>
                </c:pt>
                <c:pt idx="42">
                  <c:v>184.19459947938779</c:v>
                </c:pt>
                <c:pt idx="43">
                  <c:v>1.2075896562471531</c:v>
                </c:pt>
                <c:pt idx="44">
                  <c:v>53.29772798972693</c:v>
                </c:pt>
                <c:pt idx="45">
                  <c:v>420.79373544306691</c:v>
                </c:pt>
                <c:pt idx="46">
                  <c:v>661.28359085376405</c:v>
                </c:pt>
                <c:pt idx="47">
                  <c:v>285.68011981118798</c:v>
                </c:pt>
                <c:pt idx="48">
                  <c:v>238.4791538675353</c:v>
                </c:pt>
                <c:pt idx="49">
                  <c:v>790.30997149122527</c:v>
                </c:pt>
                <c:pt idx="50">
                  <c:v>432.40286192737199</c:v>
                </c:pt>
                <c:pt idx="51">
                  <c:v>8.2781193493389971</c:v>
                </c:pt>
                <c:pt idx="52">
                  <c:v>583.1400926294466</c:v>
                </c:pt>
                <c:pt idx="53">
                  <c:v>317.18495050013343</c:v>
                </c:pt>
                <c:pt idx="54">
                  <c:v>614.26473491003298</c:v>
                </c:pt>
                <c:pt idx="55">
                  <c:v>366.06219545915877</c:v>
                </c:pt>
                <c:pt idx="56">
                  <c:v>4.1216671143624071</c:v>
                </c:pt>
                <c:pt idx="57">
                  <c:v>910.08652149817806</c:v>
                </c:pt>
                <c:pt idx="58">
                  <c:v>815.09748070673766</c:v>
                </c:pt>
                <c:pt idx="59">
                  <c:v>86.976068804794394</c:v>
                </c:pt>
                <c:pt idx="60">
                  <c:v>209.3859430449246</c:v>
                </c:pt>
                <c:pt idx="61">
                  <c:v>130.8249132398148</c:v>
                </c:pt>
                <c:pt idx="62">
                  <c:v>457.78508356820822</c:v>
                </c:pt>
                <c:pt idx="63">
                  <c:v>306.52950192699592</c:v>
                </c:pt>
              </c:numCache>
            </c:numRef>
          </c:yVal>
          <c:smooth val="0"/>
          <c:extLst>
            <c:ext xmlns:c16="http://schemas.microsoft.com/office/drawing/2014/chart" uri="{C3380CC4-5D6E-409C-BE32-E72D297353CC}">
              <c16:uniqueId val="{00000001-A16C-BA4E-8E9E-B96E595EE96F}"/>
            </c:ext>
          </c:extLst>
        </c:ser>
        <c:dLbls>
          <c:showLegendKey val="0"/>
          <c:showVal val="0"/>
          <c:showCatName val="0"/>
          <c:showSerName val="0"/>
          <c:showPercent val="0"/>
          <c:showBubbleSize val="0"/>
        </c:dLbls>
        <c:axId val="-2043221000"/>
        <c:axId val="-2043218296"/>
      </c:scatterChart>
      <c:valAx>
        <c:axId val="-2043221000"/>
        <c:scaling>
          <c:orientation val="minMax"/>
        </c:scaling>
        <c:delete val="0"/>
        <c:axPos val="b"/>
        <c:numFmt formatCode="General" sourceLinked="1"/>
        <c:majorTickMark val="out"/>
        <c:minorTickMark val="none"/>
        <c:tickLblPos val="nextTo"/>
        <c:crossAx val="-2043218296"/>
        <c:crosses val="autoZero"/>
        <c:crossBetween val="midCat"/>
      </c:valAx>
      <c:valAx>
        <c:axId val="-2043218296"/>
        <c:scaling>
          <c:orientation val="minMax"/>
          <c:min val="0"/>
        </c:scaling>
        <c:delete val="0"/>
        <c:axPos val="l"/>
        <c:majorGridlines/>
        <c:numFmt formatCode="General" sourceLinked="1"/>
        <c:majorTickMark val="out"/>
        <c:minorTickMark val="none"/>
        <c:tickLblPos val="nextTo"/>
        <c:crossAx val="-2043221000"/>
        <c:crosses val="autoZero"/>
        <c:crossBetween val="midCat"/>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991210688430702E-2"/>
          <c:y val="2.6224209419240401E-2"/>
          <c:w val="0.777954595139972"/>
          <c:h val="0.87425820390846198"/>
        </c:manualLayout>
      </c:layout>
      <c:scatterChart>
        <c:scatterStyle val="lineMarker"/>
        <c:varyColors val="0"/>
        <c:ser>
          <c:idx val="0"/>
          <c:order val="0"/>
          <c:spPr>
            <a:ln w="47625">
              <a:noFill/>
            </a:ln>
          </c:spPr>
          <c:trendline>
            <c:spPr>
              <a:ln w="25400">
                <a:solidFill>
                  <a:srgbClr val="FF0000"/>
                </a:solidFill>
              </a:ln>
            </c:spPr>
            <c:trendlineType val="power"/>
            <c:dispRSqr val="0"/>
            <c:dispEq val="0"/>
          </c:trendline>
          <c:xVal>
            <c:numRef>
              <c:f>Sheet1!$C$1:$C$64</c:f>
              <c:numCache>
                <c:formatCode>General</c:formatCode>
                <c:ptCount val="64"/>
                <c:pt idx="0">
                  <c:v>32.311677152893409</c:v>
                </c:pt>
                <c:pt idx="1">
                  <c:v>27.035235414203179</c:v>
                </c:pt>
                <c:pt idx="2">
                  <c:v>74.156593539383678</c:v>
                </c:pt>
                <c:pt idx="3">
                  <c:v>10.5363027521429</c:v>
                </c:pt>
                <c:pt idx="4">
                  <c:v>92.927153354774234</c:v>
                </c:pt>
                <c:pt idx="5">
                  <c:v>93.687024844912855</c:v>
                </c:pt>
                <c:pt idx="6">
                  <c:v>96.018152368794645</c:v>
                </c:pt>
                <c:pt idx="7">
                  <c:v>78.196562437242946</c:v>
                </c:pt>
                <c:pt idx="8">
                  <c:v>108.8626486898865</c:v>
                </c:pt>
                <c:pt idx="9">
                  <c:v>85.070916234760176</c:v>
                </c:pt>
                <c:pt idx="10">
                  <c:v>55.758687454740091</c:v>
                </c:pt>
                <c:pt idx="11">
                  <c:v>109.19101882936531</c:v>
                </c:pt>
                <c:pt idx="12">
                  <c:v>40.176256405033342</c:v>
                </c:pt>
                <c:pt idx="13">
                  <c:v>75.382175822628383</c:v>
                </c:pt>
                <c:pt idx="14">
                  <c:v>101.288165675927</c:v>
                </c:pt>
                <c:pt idx="15">
                  <c:v>72.785819141189478</c:v>
                </c:pt>
                <c:pt idx="16">
                  <c:v>11.228905072156721</c:v>
                </c:pt>
                <c:pt idx="17">
                  <c:v>88.640033667812816</c:v>
                </c:pt>
                <c:pt idx="18">
                  <c:v>81.932456275192635</c:v>
                </c:pt>
                <c:pt idx="19">
                  <c:v>59.27669093192155</c:v>
                </c:pt>
                <c:pt idx="20">
                  <c:v>60.597886027125668</c:v>
                </c:pt>
                <c:pt idx="21">
                  <c:v>45</c:v>
                </c:pt>
                <c:pt idx="22">
                  <c:v>28.72334827906241</c:v>
                </c:pt>
                <c:pt idx="23">
                  <c:v>69.596820479591216</c:v>
                </c:pt>
                <c:pt idx="24">
                  <c:v>102.44001331267241</c:v>
                </c:pt>
                <c:pt idx="25">
                  <c:v>63.626358292097962</c:v>
                </c:pt>
                <c:pt idx="26">
                  <c:v>120.8320783563491</c:v>
                </c:pt>
                <c:pt idx="27">
                  <c:v>123.018335984651</c:v>
                </c:pt>
                <c:pt idx="28">
                  <c:v>65.918920350154266</c:v>
                </c:pt>
                <c:pt idx="29">
                  <c:v>71.712672799501448</c:v>
                </c:pt>
                <c:pt idx="30">
                  <c:v>92.611656487225503</c:v>
                </c:pt>
                <c:pt idx="31">
                  <c:v>53.970571513419053</c:v>
                </c:pt>
                <c:pt idx="32">
                  <c:v>115.8775505672924</c:v>
                </c:pt>
                <c:pt idx="33">
                  <c:v>32.453543186857758</c:v>
                </c:pt>
                <c:pt idx="34">
                  <c:v>37</c:v>
                </c:pt>
                <c:pt idx="35">
                  <c:v>78.372201179073485</c:v>
                </c:pt>
                <c:pt idx="36">
                  <c:v>63.94499127620697</c:v>
                </c:pt>
                <c:pt idx="37">
                  <c:v>71.372096813145944</c:v>
                </c:pt>
                <c:pt idx="38">
                  <c:v>94.255866384943644</c:v>
                </c:pt>
                <c:pt idx="39">
                  <c:v>74.973680514717529</c:v>
                </c:pt>
                <c:pt idx="40">
                  <c:v>90.655273298710583</c:v>
                </c:pt>
                <c:pt idx="41">
                  <c:v>7.5467620160562339</c:v>
                </c:pt>
                <c:pt idx="42">
                  <c:v>45.002493468951037</c:v>
                </c:pt>
                <c:pt idx="43">
                  <c:v>18.04101490933947</c:v>
                </c:pt>
                <c:pt idx="44">
                  <c:v>59.472046286739271</c:v>
                </c:pt>
                <c:pt idx="45">
                  <c:v>84.384540167227357</c:v>
                </c:pt>
                <c:pt idx="46">
                  <c:v>93.814976400089606</c:v>
                </c:pt>
                <c:pt idx="47">
                  <c:v>91.356402039394595</c:v>
                </c:pt>
                <c:pt idx="48">
                  <c:v>51.792719140731997</c:v>
                </c:pt>
                <c:pt idx="49">
                  <c:v>109.941015514282</c:v>
                </c:pt>
                <c:pt idx="50">
                  <c:v>94.004794285275295</c:v>
                </c:pt>
                <c:pt idx="51">
                  <c:v>29.403896280363419</c:v>
                </c:pt>
                <c:pt idx="52">
                  <c:v>100.58663333672069</c:v>
                </c:pt>
                <c:pt idx="53">
                  <c:v>85.881266172404395</c:v>
                </c:pt>
                <c:pt idx="54">
                  <c:v>86.836385617628395</c:v>
                </c:pt>
                <c:pt idx="55">
                  <c:v>94.343046374426166</c:v>
                </c:pt>
                <c:pt idx="56">
                  <c:v>40.375864496313078</c:v>
                </c:pt>
                <c:pt idx="57">
                  <c:v>119.88201186002431</c:v>
                </c:pt>
                <c:pt idx="58">
                  <c:v>106.785712207066</c:v>
                </c:pt>
                <c:pt idx="59">
                  <c:v>38.400792321317503</c:v>
                </c:pt>
                <c:pt idx="60">
                  <c:v>24</c:v>
                </c:pt>
                <c:pt idx="61">
                  <c:v>62.831614298724517</c:v>
                </c:pt>
                <c:pt idx="62">
                  <c:v>82.339025006580272</c:v>
                </c:pt>
                <c:pt idx="63">
                  <c:v>62.183067490784453</c:v>
                </c:pt>
              </c:numCache>
            </c:numRef>
          </c:xVal>
          <c:yVal>
            <c:numRef>
              <c:f>Sheet1!$D$1:$D$64</c:f>
              <c:numCache>
                <c:formatCode>General</c:formatCode>
                <c:ptCount val="64"/>
                <c:pt idx="0">
                  <c:v>61.489149518114203</c:v>
                </c:pt>
                <c:pt idx="1">
                  <c:v>35.730971529242048</c:v>
                </c:pt>
                <c:pt idx="2">
                  <c:v>461.98837101758471</c:v>
                </c:pt>
                <c:pt idx="3">
                  <c:v>1.49143786186014</c:v>
                </c:pt>
                <c:pt idx="4">
                  <c:v>546.13515055842186</c:v>
                </c:pt>
                <c:pt idx="5">
                  <c:v>452.2808459797061</c:v>
                </c:pt>
                <c:pt idx="6">
                  <c:v>755.6852881739344</c:v>
                </c:pt>
                <c:pt idx="7">
                  <c:v>180.9805604939574</c:v>
                </c:pt>
                <c:pt idx="8">
                  <c:v>960.75319217143795</c:v>
                </c:pt>
                <c:pt idx="9">
                  <c:v>599.79593369751206</c:v>
                </c:pt>
                <c:pt idx="10">
                  <c:v>166.6885221344088</c:v>
                </c:pt>
                <c:pt idx="11">
                  <c:v>872.04400053308916</c:v>
                </c:pt>
                <c:pt idx="12">
                  <c:v>11.761101054786121</c:v>
                </c:pt>
                <c:pt idx="13">
                  <c:v>525.34236207508127</c:v>
                </c:pt>
                <c:pt idx="14">
                  <c:v>619.20850747448878</c:v>
                </c:pt>
                <c:pt idx="15">
                  <c:v>231.47736391329551</c:v>
                </c:pt>
                <c:pt idx="16">
                  <c:v>8.2949840665045667</c:v>
                </c:pt>
                <c:pt idx="17">
                  <c:v>737.43900556302924</c:v>
                </c:pt>
                <c:pt idx="18">
                  <c:v>558.74741270133495</c:v>
                </c:pt>
                <c:pt idx="19">
                  <c:v>296.72016426190692</c:v>
                </c:pt>
                <c:pt idx="20">
                  <c:v>280.42977517358503</c:v>
                </c:pt>
                <c:pt idx="21">
                  <c:v>949.85833088514744</c:v>
                </c:pt>
                <c:pt idx="22">
                  <c:v>12.95496847005645</c:v>
                </c:pt>
                <c:pt idx="23">
                  <c:v>272.01004193683917</c:v>
                </c:pt>
                <c:pt idx="24">
                  <c:v>596.319229257502</c:v>
                </c:pt>
                <c:pt idx="25">
                  <c:v>75.497539680209897</c:v>
                </c:pt>
                <c:pt idx="26">
                  <c:v>878.35174211081539</c:v>
                </c:pt>
                <c:pt idx="27">
                  <c:v>777.38464774824263</c:v>
                </c:pt>
                <c:pt idx="28">
                  <c:v>341.17185248577363</c:v>
                </c:pt>
                <c:pt idx="29">
                  <c:v>336.65330296581868</c:v>
                </c:pt>
                <c:pt idx="30">
                  <c:v>412.84817285557688</c:v>
                </c:pt>
                <c:pt idx="31">
                  <c:v>92.661563305105503</c:v>
                </c:pt>
                <c:pt idx="32">
                  <c:v>797.08679654656805</c:v>
                </c:pt>
                <c:pt idx="33">
                  <c:v>11.66617678124712</c:v>
                </c:pt>
                <c:pt idx="34">
                  <c:v>934.85451877823539</c:v>
                </c:pt>
                <c:pt idx="35">
                  <c:v>206.9588146063661</c:v>
                </c:pt>
                <c:pt idx="36">
                  <c:v>65.642321366574336</c:v>
                </c:pt>
                <c:pt idx="37">
                  <c:v>469.82648332974378</c:v>
                </c:pt>
                <c:pt idx="38">
                  <c:v>848.97479317582338</c:v>
                </c:pt>
                <c:pt idx="39">
                  <c:v>149.16948042480541</c:v>
                </c:pt>
                <c:pt idx="40">
                  <c:v>782.40668953099328</c:v>
                </c:pt>
                <c:pt idx="41">
                  <c:v>4.3869546027104747</c:v>
                </c:pt>
                <c:pt idx="42">
                  <c:v>184.19459947938779</c:v>
                </c:pt>
                <c:pt idx="43">
                  <c:v>1.2075896562471531</c:v>
                </c:pt>
                <c:pt idx="44">
                  <c:v>53.29772798972693</c:v>
                </c:pt>
                <c:pt idx="45">
                  <c:v>420.79373544306691</c:v>
                </c:pt>
                <c:pt idx="46">
                  <c:v>661.28359085376405</c:v>
                </c:pt>
                <c:pt idx="47">
                  <c:v>285.68011981118792</c:v>
                </c:pt>
                <c:pt idx="48">
                  <c:v>238.4791538675353</c:v>
                </c:pt>
                <c:pt idx="49">
                  <c:v>790.30997149122527</c:v>
                </c:pt>
                <c:pt idx="50">
                  <c:v>432.40286192737199</c:v>
                </c:pt>
                <c:pt idx="51">
                  <c:v>8.2781193493389971</c:v>
                </c:pt>
                <c:pt idx="52">
                  <c:v>583.1400926294466</c:v>
                </c:pt>
                <c:pt idx="53">
                  <c:v>317.18495050013343</c:v>
                </c:pt>
                <c:pt idx="54">
                  <c:v>614.26473491003298</c:v>
                </c:pt>
                <c:pt idx="55">
                  <c:v>366.06219545915877</c:v>
                </c:pt>
                <c:pt idx="56">
                  <c:v>4.1216671143624071</c:v>
                </c:pt>
                <c:pt idx="57">
                  <c:v>910.08652149817806</c:v>
                </c:pt>
                <c:pt idx="58">
                  <c:v>815.09748070673766</c:v>
                </c:pt>
                <c:pt idx="59">
                  <c:v>86.976068804794366</c:v>
                </c:pt>
                <c:pt idx="60">
                  <c:v>209.3859430449246</c:v>
                </c:pt>
                <c:pt idx="61">
                  <c:v>130.8249132398148</c:v>
                </c:pt>
                <c:pt idx="62">
                  <c:v>457.78508356820822</c:v>
                </c:pt>
                <c:pt idx="63">
                  <c:v>306.52950192699592</c:v>
                </c:pt>
              </c:numCache>
            </c:numRef>
          </c:yVal>
          <c:smooth val="0"/>
          <c:extLst>
            <c:ext xmlns:c16="http://schemas.microsoft.com/office/drawing/2014/chart" uri="{C3380CC4-5D6E-409C-BE32-E72D297353CC}">
              <c16:uniqueId val="{00000001-DEF0-C341-9EC2-6064A83C1C8E}"/>
            </c:ext>
          </c:extLst>
        </c:ser>
        <c:dLbls>
          <c:showLegendKey val="0"/>
          <c:showVal val="0"/>
          <c:showCatName val="0"/>
          <c:showSerName val="0"/>
          <c:showPercent val="0"/>
          <c:showBubbleSize val="0"/>
        </c:dLbls>
        <c:axId val="-2042913208"/>
        <c:axId val="-2043187256"/>
      </c:scatterChart>
      <c:valAx>
        <c:axId val="-2042913208"/>
        <c:scaling>
          <c:orientation val="minMax"/>
        </c:scaling>
        <c:delete val="0"/>
        <c:axPos val="b"/>
        <c:numFmt formatCode="General" sourceLinked="1"/>
        <c:majorTickMark val="out"/>
        <c:minorTickMark val="none"/>
        <c:tickLblPos val="nextTo"/>
        <c:crossAx val="-2043187256"/>
        <c:crosses val="autoZero"/>
        <c:crossBetween val="midCat"/>
      </c:valAx>
      <c:valAx>
        <c:axId val="-2043187256"/>
        <c:scaling>
          <c:orientation val="minMax"/>
          <c:min val="0"/>
        </c:scaling>
        <c:delete val="0"/>
        <c:axPos val="l"/>
        <c:majorGridlines/>
        <c:numFmt formatCode="General" sourceLinked="1"/>
        <c:majorTickMark val="out"/>
        <c:minorTickMark val="none"/>
        <c:tickLblPos val="nextTo"/>
        <c:crossAx val="-2042913208"/>
        <c:crosses val="autoZero"/>
        <c:crossBetween val="midCat"/>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C993-1043-AB6E-D9123C692936}"/>
            </c:ext>
          </c:extLst>
        </c:ser>
        <c:dLbls>
          <c:showLegendKey val="0"/>
          <c:showVal val="0"/>
          <c:showCatName val="0"/>
          <c:showSerName val="0"/>
          <c:showPercent val="0"/>
          <c:showBubbleSize val="0"/>
        </c:dLbls>
        <c:axId val="-2042695256"/>
        <c:axId val="-2042692232"/>
      </c:scatterChart>
      <c:valAx>
        <c:axId val="-2042695256"/>
        <c:scaling>
          <c:orientation val="minMax"/>
        </c:scaling>
        <c:delete val="0"/>
        <c:axPos val="b"/>
        <c:numFmt formatCode="0" sourceLinked="1"/>
        <c:majorTickMark val="out"/>
        <c:minorTickMark val="none"/>
        <c:tickLblPos val="nextTo"/>
        <c:crossAx val="-2042692232"/>
        <c:crosses val="autoZero"/>
        <c:crossBetween val="midCat"/>
      </c:valAx>
      <c:valAx>
        <c:axId val="-2042692232"/>
        <c:scaling>
          <c:orientation val="minMax"/>
        </c:scaling>
        <c:delete val="0"/>
        <c:axPos val="l"/>
        <c:majorGridlines/>
        <c:numFmt formatCode="General" sourceLinked="1"/>
        <c:majorTickMark val="out"/>
        <c:minorTickMark val="none"/>
        <c:tickLblPos val="nextTo"/>
        <c:crossAx val="-2042695256"/>
        <c:crosses val="autoZero"/>
        <c:crossBetween val="midCat"/>
      </c:valAx>
    </c:plotArea>
    <c:legend>
      <c:legendPos val="r"/>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259A-1143-BDD8-8731FE904427}"/>
            </c:ext>
          </c:extLst>
        </c:ser>
        <c:dLbls>
          <c:showLegendKey val="0"/>
          <c:showVal val="0"/>
          <c:showCatName val="0"/>
          <c:showSerName val="0"/>
          <c:showPercent val="0"/>
          <c:showBubbleSize val="0"/>
        </c:dLbls>
        <c:axId val="-2042744200"/>
        <c:axId val="-2042741176"/>
      </c:scatterChart>
      <c:valAx>
        <c:axId val="-2042744200"/>
        <c:scaling>
          <c:orientation val="minMax"/>
        </c:scaling>
        <c:delete val="0"/>
        <c:axPos val="b"/>
        <c:numFmt formatCode="0" sourceLinked="1"/>
        <c:majorTickMark val="out"/>
        <c:minorTickMark val="none"/>
        <c:tickLblPos val="nextTo"/>
        <c:crossAx val="-2042741176"/>
        <c:crosses val="autoZero"/>
        <c:crossBetween val="midCat"/>
      </c:valAx>
      <c:valAx>
        <c:axId val="-2042741176"/>
        <c:scaling>
          <c:orientation val="minMax"/>
        </c:scaling>
        <c:delete val="0"/>
        <c:axPos val="l"/>
        <c:majorGridlines/>
        <c:numFmt formatCode="General" sourceLinked="1"/>
        <c:majorTickMark val="out"/>
        <c:minorTickMark val="none"/>
        <c:tickLblPos val="nextTo"/>
        <c:crossAx val="-2042744200"/>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692B-8642-B8AB-7B10B8F38964}"/>
            </c:ext>
          </c:extLst>
        </c:ser>
        <c:dLbls>
          <c:showLegendKey val="0"/>
          <c:showVal val="0"/>
          <c:showCatName val="0"/>
          <c:showSerName val="0"/>
          <c:showPercent val="0"/>
          <c:showBubbleSize val="0"/>
        </c:dLbls>
        <c:axId val="-2042793864"/>
        <c:axId val="-2042790840"/>
      </c:scatterChart>
      <c:valAx>
        <c:axId val="-2042793864"/>
        <c:scaling>
          <c:orientation val="minMax"/>
        </c:scaling>
        <c:delete val="0"/>
        <c:axPos val="b"/>
        <c:numFmt formatCode="0" sourceLinked="1"/>
        <c:majorTickMark val="out"/>
        <c:minorTickMark val="none"/>
        <c:tickLblPos val="nextTo"/>
        <c:crossAx val="-2042790840"/>
        <c:crosses val="autoZero"/>
        <c:crossBetween val="midCat"/>
      </c:valAx>
      <c:valAx>
        <c:axId val="-2042790840"/>
        <c:scaling>
          <c:orientation val="minMax"/>
        </c:scaling>
        <c:delete val="0"/>
        <c:axPos val="l"/>
        <c:majorGridlines/>
        <c:numFmt formatCode="General" sourceLinked="1"/>
        <c:majorTickMark val="out"/>
        <c:minorTickMark val="none"/>
        <c:tickLblPos val="nextTo"/>
        <c:crossAx val="-2042793864"/>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A46A-2C49-B68E-0DAA71FCDDBA}"/>
            </c:ext>
          </c:extLst>
        </c:ser>
        <c:dLbls>
          <c:showLegendKey val="0"/>
          <c:showVal val="0"/>
          <c:showCatName val="0"/>
          <c:showSerName val="0"/>
          <c:showPercent val="0"/>
          <c:showBubbleSize val="0"/>
        </c:dLbls>
        <c:axId val="-2043169000"/>
        <c:axId val="-2043165976"/>
      </c:scatterChart>
      <c:valAx>
        <c:axId val="-2043169000"/>
        <c:scaling>
          <c:orientation val="minMax"/>
        </c:scaling>
        <c:delete val="0"/>
        <c:axPos val="b"/>
        <c:numFmt formatCode="0" sourceLinked="1"/>
        <c:majorTickMark val="out"/>
        <c:minorTickMark val="none"/>
        <c:tickLblPos val="nextTo"/>
        <c:crossAx val="-2043165976"/>
        <c:crosses val="autoZero"/>
        <c:crossBetween val="midCat"/>
      </c:valAx>
      <c:valAx>
        <c:axId val="-2043165976"/>
        <c:scaling>
          <c:orientation val="minMax"/>
        </c:scaling>
        <c:delete val="0"/>
        <c:axPos val="l"/>
        <c:majorGridlines/>
        <c:numFmt formatCode="General" sourceLinked="1"/>
        <c:majorTickMark val="out"/>
        <c:minorTickMark val="none"/>
        <c:tickLblPos val="nextTo"/>
        <c:crossAx val="-2043169000"/>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BC22-BE4E-87B4-74CD0F4A6E5D}"/>
            </c:ext>
          </c:extLst>
        </c:ser>
        <c:dLbls>
          <c:showLegendKey val="0"/>
          <c:showVal val="0"/>
          <c:showCatName val="0"/>
          <c:showSerName val="0"/>
          <c:showPercent val="0"/>
          <c:showBubbleSize val="0"/>
        </c:dLbls>
        <c:axId val="-2043392984"/>
        <c:axId val="-2043511928"/>
      </c:scatterChart>
      <c:valAx>
        <c:axId val="-2043392984"/>
        <c:scaling>
          <c:orientation val="minMax"/>
        </c:scaling>
        <c:delete val="0"/>
        <c:axPos val="b"/>
        <c:numFmt formatCode="0" sourceLinked="1"/>
        <c:majorTickMark val="out"/>
        <c:minorTickMark val="none"/>
        <c:tickLblPos val="nextTo"/>
        <c:crossAx val="-2043511928"/>
        <c:crosses val="autoZero"/>
        <c:crossBetween val="midCat"/>
      </c:valAx>
      <c:valAx>
        <c:axId val="-2043511928"/>
        <c:scaling>
          <c:orientation val="minMax"/>
        </c:scaling>
        <c:delete val="0"/>
        <c:axPos val="l"/>
        <c:majorGridlines/>
        <c:numFmt formatCode="General" sourceLinked="1"/>
        <c:majorTickMark val="out"/>
        <c:minorTickMark val="none"/>
        <c:tickLblPos val="nextTo"/>
        <c:crossAx val="-2043392984"/>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E6D1-A14F-91C5-7DF4640857A8}"/>
            </c:ext>
          </c:extLst>
        </c:ser>
        <c:dLbls>
          <c:showLegendKey val="0"/>
          <c:showVal val="0"/>
          <c:showCatName val="0"/>
          <c:showSerName val="0"/>
          <c:showPercent val="0"/>
          <c:showBubbleSize val="0"/>
        </c:dLbls>
        <c:axId val="2084130504"/>
        <c:axId val="-2043310536"/>
      </c:scatterChart>
      <c:valAx>
        <c:axId val="2084130504"/>
        <c:scaling>
          <c:orientation val="minMax"/>
        </c:scaling>
        <c:delete val="0"/>
        <c:axPos val="b"/>
        <c:numFmt formatCode="0" sourceLinked="1"/>
        <c:majorTickMark val="out"/>
        <c:minorTickMark val="none"/>
        <c:tickLblPos val="nextTo"/>
        <c:crossAx val="-2043310536"/>
        <c:crosses val="autoZero"/>
        <c:crossBetween val="midCat"/>
      </c:valAx>
      <c:valAx>
        <c:axId val="-2043310536"/>
        <c:scaling>
          <c:orientation val="minMax"/>
        </c:scaling>
        <c:delete val="0"/>
        <c:axPos val="l"/>
        <c:majorGridlines/>
        <c:numFmt formatCode="General" sourceLinked="1"/>
        <c:majorTickMark val="out"/>
        <c:minorTickMark val="none"/>
        <c:tickLblPos val="nextTo"/>
        <c:crossAx val="2084130504"/>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00108596585113E-2"/>
          <c:y val="1.408784202488996E-2"/>
          <c:w val="0.78827729129387758"/>
          <c:h val="0.94404469327118545"/>
        </c:manualLayout>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7F7D-0841-880A-52E4F04EBC82}"/>
            </c:ext>
          </c:extLst>
        </c:ser>
        <c:dLbls>
          <c:showLegendKey val="0"/>
          <c:showVal val="0"/>
          <c:showCatName val="0"/>
          <c:showSerName val="0"/>
          <c:showPercent val="0"/>
          <c:showBubbleSize val="0"/>
        </c:dLbls>
        <c:axId val="-2043124040"/>
        <c:axId val="-2043121016"/>
      </c:scatterChart>
      <c:valAx>
        <c:axId val="-2043124040"/>
        <c:scaling>
          <c:orientation val="minMax"/>
        </c:scaling>
        <c:delete val="0"/>
        <c:axPos val="b"/>
        <c:numFmt formatCode="0" sourceLinked="1"/>
        <c:majorTickMark val="out"/>
        <c:minorTickMark val="none"/>
        <c:tickLblPos val="nextTo"/>
        <c:crossAx val="-2043121016"/>
        <c:crosses val="autoZero"/>
        <c:crossBetween val="midCat"/>
      </c:valAx>
      <c:valAx>
        <c:axId val="-2043121016"/>
        <c:scaling>
          <c:orientation val="minMax"/>
        </c:scaling>
        <c:delete val="0"/>
        <c:axPos val="l"/>
        <c:majorGridlines/>
        <c:numFmt formatCode="General" sourceLinked="1"/>
        <c:majorTickMark val="out"/>
        <c:minorTickMark val="none"/>
        <c:tickLblPos val="nextTo"/>
        <c:crossAx val="-2043124040"/>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378591189614794E-2"/>
          <c:y val="8.4033613445378103E-2"/>
          <c:w val="0.85675788740219505"/>
          <c:h val="0.7731096402257789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'[Worksheet in Correlation.pptx]Sheet1'!$B$4:$B$18</c:f>
              <c:numCache>
                <c:formatCode>General</c:formatCode>
                <c:ptCount val="15"/>
                <c:pt idx="0">
                  <c:v>47</c:v>
                </c:pt>
                <c:pt idx="1">
                  <c:v>36</c:v>
                </c:pt>
                <c:pt idx="2">
                  <c:v>24</c:v>
                </c:pt>
                <c:pt idx="3">
                  <c:v>28</c:v>
                </c:pt>
                <c:pt idx="4">
                  <c:v>32</c:v>
                </c:pt>
                <c:pt idx="5">
                  <c:v>32</c:v>
                </c:pt>
                <c:pt idx="6">
                  <c:v>50</c:v>
                </c:pt>
                <c:pt idx="7">
                  <c:v>43</c:v>
                </c:pt>
                <c:pt idx="8">
                  <c:v>40</c:v>
                </c:pt>
                <c:pt idx="9">
                  <c:v>41</c:v>
                </c:pt>
                <c:pt idx="10">
                  <c:v>32</c:v>
                </c:pt>
                <c:pt idx="11">
                  <c:v>28</c:v>
                </c:pt>
                <c:pt idx="12">
                  <c:v>31</c:v>
                </c:pt>
                <c:pt idx="13">
                  <c:v>37</c:v>
                </c:pt>
                <c:pt idx="14">
                  <c:v>44</c:v>
                </c:pt>
              </c:numCache>
            </c:numRef>
          </c:xVal>
          <c:yVal>
            <c:numRef>
              <c:f>'[Worksheet in Correlation.pptx]Sheet1'!$C$4:$C$18</c:f>
              <c:numCache>
                <c:formatCode>General</c:formatCode>
                <c:ptCount val="15"/>
                <c:pt idx="0">
                  <c:v>23</c:v>
                </c:pt>
                <c:pt idx="1">
                  <c:v>13</c:v>
                </c:pt>
                <c:pt idx="2">
                  <c:v>1</c:v>
                </c:pt>
                <c:pt idx="3">
                  <c:v>2</c:v>
                </c:pt>
                <c:pt idx="4">
                  <c:v>9</c:v>
                </c:pt>
                <c:pt idx="5">
                  <c:v>7</c:v>
                </c:pt>
                <c:pt idx="6">
                  <c:v>15</c:v>
                </c:pt>
                <c:pt idx="7">
                  <c:v>20</c:v>
                </c:pt>
                <c:pt idx="8">
                  <c:v>12</c:v>
                </c:pt>
                <c:pt idx="9">
                  <c:v>18</c:v>
                </c:pt>
                <c:pt idx="10">
                  <c:v>9</c:v>
                </c:pt>
                <c:pt idx="11">
                  <c:v>5</c:v>
                </c:pt>
                <c:pt idx="12">
                  <c:v>8</c:v>
                </c:pt>
                <c:pt idx="13">
                  <c:v>6</c:v>
                </c:pt>
                <c:pt idx="14">
                  <c:v>18</c:v>
                </c:pt>
              </c:numCache>
            </c:numRef>
          </c:yVal>
          <c:smooth val="0"/>
          <c:extLst>
            <c:ext xmlns:c16="http://schemas.microsoft.com/office/drawing/2014/chart" uri="{C3380CC4-5D6E-409C-BE32-E72D297353CC}">
              <c16:uniqueId val="{00000000-FC29-A34D-A32D-FF925D080CEC}"/>
            </c:ext>
          </c:extLst>
        </c:ser>
        <c:dLbls>
          <c:showLegendKey val="0"/>
          <c:showVal val="0"/>
          <c:showCatName val="0"/>
          <c:showSerName val="0"/>
          <c:showPercent val="0"/>
          <c:showBubbleSize val="0"/>
        </c:dLbls>
        <c:axId val="-2137110344"/>
        <c:axId val="-2137105144"/>
      </c:scatterChart>
      <c:valAx>
        <c:axId val="-21371103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2137105144"/>
        <c:crosses val="autoZero"/>
        <c:crossBetween val="midCat"/>
      </c:valAx>
      <c:valAx>
        <c:axId val="-2137105144"/>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213711034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trendline>
            <c:spPr>
              <a:ln>
                <a:noFill/>
              </a:ln>
            </c:spPr>
            <c:trendlineType val="linear"/>
            <c:dispRSqr val="1"/>
            <c:dispEq val="1"/>
            <c:trendlineLbl>
              <c:layout>
                <c:manualLayout>
                  <c:x val="3.0698132849474001E-2"/>
                  <c:y val="-0.151203191791561"/>
                </c:manualLayout>
              </c:layout>
              <c:numFmt formatCode="General" sourceLinked="0"/>
            </c:trendlineLbl>
          </c:trendline>
          <c:xVal>
            <c:numRef>
              <c:f>Sheet1!$C$8:$C$49</c:f>
              <c:numCache>
                <c:formatCode>0</c:formatCode>
                <c:ptCount val="42"/>
                <c:pt idx="0">
                  <c:v>12</c:v>
                </c:pt>
                <c:pt idx="1">
                  <c:v>13</c:v>
                </c:pt>
                <c:pt idx="2">
                  <c:v>25</c:v>
                </c:pt>
                <c:pt idx="3">
                  <c:v>13</c:v>
                </c:pt>
                <c:pt idx="4">
                  <c:v>33</c:v>
                </c:pt>
                <c:pt idx="5">
                  <c:v>23</c:v>
                </c:pt>
                <c:pt idx="6">
                  <c:v>32</c:v>
                </c:pt>
                <c:pt idx="7">
                  <c:v>35</c:v>
                </c:pt>
                <c:pt idx="8">
                  <c:v>14</c:v>
                </c:pt>
                <c:pt idx="9">
                  <c:v>18</c:v>
                </c:pt>
                <c:pt idx="10">
                  <c:v>27</c:v>
                </c:pt>
                <c:pt idx="11">
                  <c:v>38</c:v>
                </c:pt>
                <c:pt idx="12">
                  <c:v>38</c:v>
                </c:pt>
                <c:pt idx="13">
                  <c:v>9</c:v>
                </c:pt>
                <c:pt idx="14">
                  <c:v>12</c:v>
                </c:pt>
                <c:pt idx="15">
                  <c:v>20</c:v>
                </c:pt>
                <c:pt idx="16">
                  <c:v>25</c:v>
                </c:pt>
                <c:pt idx="17">
                  <c:v>35</c:v>
                </c:pt>
                <c:pt idx="18">
                  <c:v>36</c:v>
                </c:pt>
                <c:pt idx="19">
                  <c:v>24</c:v>
                </c:pt>
                <c:pt idx="20">
                  <c:v>31</c:v>
                </c:pt>
                <c:pt idx="21">
                  <c:v>13</c:v>
                </c:pt>
                <c:pt idx="22">
                  <c:v>26</c:v>
                </c:pt>
                <c:pt idx="23">
                  <c:v>24</c:v>
                </c:pt>
                <c:pt idx="24">
                  <c:v>9</c:v>
                </c:pt>
                <c:pt idx="25">
                  <c:v>13</c:v>
                </c:pt>
                <c:pt idx="26">
                  <c:v>33</c:v>
                </c:pt>
                <c:pt idx="27">
                  <c:v>31</c:v>
                </c:pt>
                <c:pt idx="28">
                  <c:v>12</c:v>
                </c:pt>
                <c:pt idx="29">
                  <c:v>19</c:v>
                </c:pt>
                <c:pt idx="30">
                  <c:v>24</c:v>
                </c:pt>
                <c:pt idx="31">
                  <c:v>10</c:v>
                </c:pt>
                <c:pt idx="32">
                  <c:v>16</c:v>
                </c:pt>
                <c:pt idx="33">
                  <c:v>29</c:v>
                </c:pt>
                <c:pt idx="34">
                  <c:v>32</c:v>
                </c:pt>
                <c:pt idx="35">
                  <c:v>15</c:v>
                </c:pt>
                <c:pt idx="36">
                  <c:v>11</c:v>
                </c:pt>
                <c:pt idx="37">
                  <c:v>23</c:v>
                </c:pt>
                <c:pt idx="38">
                  <c:v>15</c:v>
                </c:pt>
                <c:pt idx="39">
                  <c:v>16</c:v>
                </c:pt>
                <c:pt idx="40">
                  <c:v>11</c:v>
                </c:pt>
                <c:pt idx="41">
                  <c:v>18</c:v>
                </c:pt>
              </c:numCache>
            </c:numRef>
          </c:xVal>
          <c:yVal>
            <c:numRef>
              <c:f>Sheet1!$D$8:$D$49</c:f>
              <c:numCache>
                <c:formatCode>General</c:formatCode>
                <c:ptCount val="42"/>
                <c:pt idx="0">
                  <c:v>24</c:v>
                </c:pt>
                <c:pt idx="1">
                  <c:v>20</c:v>
                </c:pt>
                <c:pt idx="2">
                  <c:v>29</c:v>
                </c:pt>
                <c:pt idx="3">
                  <c:v>22</c:v>
                </c:pt>
                <c:pt idx="4">
                  <c:v>39</c:v>
                </c:pt>
                <c:pt idx="5">
                  <c:v>24</c:v>
                </c:pt>
                <c:pt idx="6">
                  <c:v>37</c:v>
                </c:pt>
                <c:pt idx="7">
                  <c:v>38</c:v>
                </c:pt>
                <c:pt idx="8">
                  <c:v>23</c:v>
                </c:pt>
                <c:pt idx="9">
                  <c:v>24</c:v>
                </c:pt>
                <c:pt idx="10">
                  <c:v>35</c:v>
                </c:pt>
                <c:pt idx="11">
                  <c:v>47</c:v>
                </c:pt>
                <c:pt idx="12">
                  <c:v>39</c:v>
                </c:pt>
                <c:pt idx="13">
                  <c:v>10</c:v>
                </c:pt>
                <c:pt idx="14">
                  <c:v>14</c:v>
                </c:pt>
                <c:pt idx="15">
                  <c:v>29</c:v>
                </c:pt>
                <c:pt idx="16">
                  <c:v>31</c:v>
                </c:pt>
                <c:pt idx="17">
                  <c:v>40</c:v>
                </c:pt>
                <c:pt idx="18">
                  <c:v>48</c:v>
                </c:pt>
                <c:pt idx="19">
                  <c:v>26</c:v>
                </c:pt>
                <c:pt idx="20">
                  <c:v>36</c:v>
                </c:pt>
                <c:pt idx="21">
                  <c:v>19</c:v>
                </c:pt>
                <c:pt idx="22">
                  <c:v>38</c:v>
                </c:pt>
                <c:pt idx="23">
                  <c:v>35</c:v>
                </c:pt>
                <c:pt idx="24">
                  <c:v>17</c:v>
                </c:pt>
                <c:pt idx="25">
                  <c:v>21</c:v>
                </c:pt>
                <c:pt idx="26">
                  <c:v>45</c:v>
                </c:pt>
                <c:pt idx="27">
                  <c:v>44</c:v>
                </c:pt>
                <c:pt idx="28">
                  <c:v>16</c:v>
                </c:pt>
                <c:pt idx="29">
                  <c:v>20</c:v>
                </c:pt>
                <c:pt idx="30">
                  <c:v>33</c:v>
                </c:pt>
                <c:pt idx="31">
                  <c:v>16</c:v>
                </c:pt>
                <c:pt idx="32">
                  <c:v>30</c:v>
                </c:pt>
                <c:pt idx="33">
                  <c:v>44</c:v>
                </c:pt>
                <c:pt idx="34">
                  <c:v>44</c:v>
                </c:pt>
                <c:pt idx="35">
                  <c:v>16</c:v>
                </c:pt>
                <c:pt idx="36">
                  <c:v>21</c:v>
                </c:pt>
                <c:pt idx="37">
                  <c:v>29</c:v>
                </c:pt>
                <c:pt idx="38">
                  <c:v>35</c:v>
                </c:pt>
                <c:pt idx="39">
                  <c:v>18</c:v>
                </c:pt>
                <c:pt idx="40">
                  <c:v>19</c:v>
                </c:pt>
                <c:pt idx="41">
                  <c:v>28</c:v>
                </c:pt>
              </c:numCache>
            </c:numRef>
          </c:yVal>
          <c:smooth val="0"/>
          <c:extLst>
            <c:ext xmlns:c16="http://schemas.microsoft.com/office/drawing/2014/chart" uri="{C3380CC4-5D6E-409C-BE32-E72D297353CC}">
              <c16:uniqueId val="{00000001-8498-1E40-A9D8-AE70C874C866}"/>
            </c:ext>
          </c:extLst>
        </c:ser>
        <c:dLbls>
          <c:showLegendKey val="0"/>
          <c:showVal val="0"/>
          <c:showCatName val="0"/>
          <c:showSerName val="0"/>
          <c:showPercent val="0"/>
          <c:showBubbleSize val="0"/>
        </c:dLbls>
        <c:axId val="-2043032840"/>
        <c:axId val="-2043029816"/>
      </c:scatterChart>
      <c:valAx>
        <c:axId val="-2043032840"/>
        <c:scaling>
          <c:orientation val="minMax"/>
        </c:scaling>
        <c:delete val="0"/>
        <c:axPos val="b"/>
        <c:numFmt formatCode="0" sourceLinked="1"/>
        <c:majorTickMark val="out"/>
        <c:minorTickMark val="none"/>
        <c:tickLblPos val="nextTo"/>
        <c:crossAx val="-2043029816"/>
        <c:crosses val="autoZero"/>
        <c:crossBetween val="midCat"/>
      </c:valAx>
      <c:valAx>
        <c:axId val="-2043029816"/>
        <c:scaling>
          <c:orientation val="minMax"/>
        </c:scaling>
        <c:delete val="0"/>
        <c:axPos val="l"/>
        <c:majorGridlines/>
        <c:numFmt formatCode="General" sourceLinked="1"/>
        <c:majorTickMark val="out"/>
        <c:minorTickMark val="none"/>
        <c:tickLblPos val="nextTo"/>
        <c:crossAx val="-2043032840"/>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594719429264396E-2"/>
          <c:y val="8.8235339373594304E-2"/>
          <c:w val="0.85675788740219505"/>
          <c:h val="0.7731096402257789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'[Worksheet in Correlation.pptx]Sheet1'!$B$4:$B$18</c:f>
              <c:numCache>
                <c:formatCode>General</c:formatCode>
                <c:ptCount val="15"/>
                <c:pt idx="0">
                  <c:v>47</c:v>
                </c:pt>
                <c:pt idx="1">
                  <c:v>36</c:v>
                </c:pt>
                <c:pt idx="2">
                  <c:v>24</c:v>
                </c:pt>
                <c:pt idx="3">
                  <c:v>28</c:v>
                </c:pt>
                <c:pt idx="4">
                  <c:v>32</c:v>
                </c:pt>
                <c:pt idx="5">
                  <c:v>32</c:v>
                </c:pt>
                <c:pt idx="6">
                  <c:v>50</c:v>
                </c:pt>
                <c:pt idx="7">
                  <c:v>43</c:v>
                </c:pt>
                <c:pt idx="8">
                  <c:v>40</c:v>
                </c:pt>
                <c:pt idx="9">
                  <c:v>41</c:v>
                </c:pt>
                <c:pt idx="10">
                  <c:v>32</c:v>
                </c:pt>
                <c:pt idx="11">
                  <c:v>28</c:v>
                </c:pt>
                <c:pt idx="12">
                  <c:v>31</c:v>
                </c:pt>
                <c:pt idx="13">
                  <c:v>37</c:v>
                </c:pt>
                <c:pt idx="14">
                  <c:v>44</c:v>
                </c:pt>
              </c:numCache>
            </c:numRef>
          </c:xVal>
          <c:yVal>
            <c:numRef>
              <c:f>'[Worksheet in Correlation.pptx]Sheet1'!$C$4:$C$18</c:f>
              <c:numCache>
                <c:formatCode>General</c:formatCode>
                <c:ptCount val="15"/>
                <c:pt idx="0">
                  <c:v>23</c:v>
                </c:pt>
                <c:pt idx="1">
                  <c:v>13</c:v>
                </c:pt>
                <c:pt idx="2">
                  <c:v>1</c:v>
                </c:pt>
                <c:pt idx="3">
                  <c:v>2</c:v>
                </c:pt>
                <c:pt idx="4">
                  <c:v>9</c:v>
                </c:pt>
                <c:pt idx="5">
                  <c:v>7</c:v>
                </c:pt>
                <c:pt idx="6">
                  <c:v>15</c:v>
                </c:pt>
                <c:pt idx="7">
                  <c:v>20</c:v>
                </c:pt>
                <c:pt idx="8">
                  <c:v>12</c:v>
                </c:pt>
                <c:pt idx="9">
                  <c:v>18</c:v>
                </c:pt>
                <c:pt idx="10">
                  <c:v>9</c:v>
                </c:pt>
                <c:pt idx="11">
                  <c:v>5</c:v>
                </c:pt>
                <c:pt idx="12">
                  <c:v>8</c:v>
                </c:pt>
                <c:pt idx="13">
                  <c:v>6</c:v>
                </c:pt>
                <c:pt idx="14">
                  <c:v>18</c:v>
                </c:pt>
              </c:numCache>
            </c:numRef>
          </c:yVal>
          <c:smooth val="0"/>
          <c:extLst>
            <c:ext xmlns:c16="http://schemas.microsoft.com/office/drawing/2014/chart" uri="{C3380CC4-5D6E-409C-BE32-E72D297353CC}">
              <c16:uniqueId val="{00000000-6301-E04B-B5DD-B54B547D7CC6}"/>
            </c:ext>
          </c:extLst>
        </c:ser>
        <c:dLbls>
          <c:showLegendKey val="0"/>
          <c:showVal val="0"/>
          <c:showCatName val="0"/>
          <c:showSerName val="0"/>
          <c:showPercent val="0"/>
          <c:showBubbleSize val="0"/>
        </c:dLbls>
        <c:axId val="-2058709048"/>
        <c:axId val="-2058874104"/>
      </c:scatterChart>
      <c:valAx>
        <c:axId val="-20587090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2058874104"/>
        <c:crosses val="autoZero"/>
        <c:crossBetween val="midCat"/>
      </c:valAx>
      <c:valAx>
        <c:axId val="-2058874104"/>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2058709048"/>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invertIfNegative val="0"/>
          <c:cat>
            <c:numRef>
              <c:f>'EZA12'!$J$2:$J$11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'EZA12'!$K$2:$K$11</c:f>
              <c:numCache>
                <c:formatCode>General</c:formatCode>
                <c:ptCount val="10"/>
                <c:pt idx="0">
                  <c:v>3</c:v>
                </c:pt>
                <c:pt idx="1">
                  <c:v>1</c:v>
                </c:pt>
                <c:pt idx="2">
                  <c:v>1</c:v>
                </c:pt>
                <c:pt idx="3">
                  <c:v>2</c:v>
                </c:pt>
                <c:pt idx="4">
                  <c:v>3</c:v>
                </c:pt>
                <c:pt idx="5">
                  <c:v>7</c:v>
                </c:pt>
                <c:pt idx="6">
                  <c:v>2</c:v>
                </c:pt>
                <c:pt idx="7">
                  <c:v>4</c:v>
                </c:pt>
                <c:pt idx="8">
                  <c:v>1</c:v>
                </c:pt>
                <c:pt idx="9">
                  <c:v>2</c:v>
                </c:pt>
              </c:numCache>
            </c:numRef>
          </c:val>
          <c:extLst>
            <c:ext xmlns:c16="http://schemas.microsoft.com/office/drawing/2014/chart" uri="{C3380CC4-5D6E-409C-BE32-E72D297353CC}">
              <c16:uniqueId val="{00000000-B74F-234B-803A-09800E5F1301}"/>
            </c:ext>
          </c:extLst>
        </c:ser>
        <c:dLbls>
          <c:showLegendKey val="0"/>
          <c:showVal val="0"/>
          <c:showCatName val="0"/>
          <c:showSerName val="0"/>
          <c:showPercent val="0"/>
          <c:showBubbleSize val="0"/>
        </c:dLbls>
        <c:gapWidth val="150"/>
        <c:overlap val="100"/>
        <c:axId val="-2086372312"/>
        <c:axId val="-2086376616"/>
      </c:barChart>
      <c:catAx>
        <c:axId val="-2086372312"/>
        <c:scaling>
          <c:orientation val="minMax"/>
        </c:scaling>
        <c:delete val="0"/>
        <c:axPos val="b"/>
        <c:title>
          <c:tx>
            <c:rich>
              <a:bodyPr/>
              <a:lstStyle/>
              <a:p>
                <a:pPr>
                  <a:defRPr lang="en-US"/>
                </a:pPr>
                <a:endParaRPr lang="en-US"/>
              </a:p>
            </c:rich>
          </c:tx>
          <c:overlay val="0"/>
        </c:title>
        <c:numFmt formatCode="0" sourceLinked="0"/>
        <c:majorTickMark val="out"/>
        <c:minorTickMark val="none"/>
        <c:tickLblPos val="nextTo"/>
        <c:crossAx val="-2086376616"/>
        <c:crosses val="autoZero"/>
        <c:auto val="1"/>
        <c:lblAlgn val="ctr"/>
        <c:lblOffset val="100"/>
        <c:noMultiLvlLbl val="0"/>
      </c:catAx>
      <c:valAx>
        <c:axId val="-2086376616"/>
        <c:scaling>
          <c:orientation val="minMax"/>
        </c:scaling>
        <c:delete val="0"/>
        <c:axPos val="l"/>
        <c:title>
          <c:tx>
            <c:rich>
              <a:bodyPr/>
              <a:lstStyle/>
              <a:p>
                <a:pPr>
                  <a:defRPr lang="en-US"/>
                </a:pPr>
                <a:r>
                  <a:rPr lang="en-US"/>
                  <a:t>Frequency</a:t>
                </a:r>
              </a:p>
            </c:rich>
          </c:tx>
          <c:overlay val="0"/>
        </c:title>
        <c:numFmt formatCode="General" sourceLinked="1"/>
        <c:majorTickMark val="out"/>
        <c:minorTickMark val="none"/>
        <c:tickLblPos val="nextTo"/>
        <c:crossAx val="-2086372312"/>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invertIfNegative val="0"/>
          <c:cat>
            <c:numRef>
              <c:f>'EZA14'!$J$2:$J$20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cat>
          <c:val>
            <c:numRef>
              <c:f>'EZA14'!$K$2:$K$20</c:f>
              <c:numCache>
                <c:formatCode>General</c:formatCode>
                <c:ptCount val="19"/>
                <c:pt idx="0">
                  <c:v>1</c:v>
                </c:pt>
                <c:pt idx="1">
                  <c:v>1</c:v>
                </c:pt>
                <c:pt idx="2">
                  <c:v>0</c:v>
                </c:pt>
                <c:pt idx="3">
                  <c:v>0</c:v>
                </c:pt>
                <c:pt idx="4">
                  <c:v>2</c:v>
                </c:pt>
                <c:pt idx="5">
                  <c:v>0</c:v>
                </c:pt>
                <c:pt idx="6">
                  <c:v>3</c:v>
                </c:pt>
                <c:pt idx="7">
                  <c:v>1</c:v>
                </c:pt>
                <c:pt idx="8">
                  <c:v>1</c:v>
                </c:pt>
                <c:pt idx="9">
                  <c:v>1</c:v>
                </c:pt>
                <c:pt idx="10">
                  <c:v>3</c:v>
                </c:pt>
                <c:pt idx="11">
                  <c:v>4</c:v>
                </c:pt>
                <c:pt idx="12">
                  <c:v>3</c:v>
                </c:pt>
                <c:pt idx="13">
                  <c:v>2</c:v>
                </c:pt>
                <c:pt idx="14">
                  <c:v>0</c:v>
                </c:pt>
                <c:pt idx="15">
                  <c:v>2</c:v>
                </c:pt>
                <c:pt idx="16">
                  <c:v>0</c:v>
                </c:pt>
                <c:pt idx="17">
                  <c:v>1</c:v>
                </c:pt>
                <c:pt idx="18">
                  <c:v>1</c:v>
                </c:pt>
              </c:numCache>
            </c:numRef>
          </c:val>
          <c:extLst>
            <c:ext xmlns:c16="http://schemas.microsoft.com/office/drawing/2014/chart" uri="{C3380CC4-5D6E-409C-BE32-E72D297353CC}">
              <c16:uniqueId val="{00000000-FF27-EB4A-B4DB-152510891653}"/>
            </c:ext>
          </c:extLst>
        </c:ser>
        <c:dLbls>
          <c:showLegendKey val="0"/>
          <c:showVal val="0"/>
          <c:showCatName val="0"/>
          <c:showSerName val="0"/>
          <c:showPercent val="0"/>
          <c:showBubbleSize val="0"/>
        </c:dLbls>
        <c:gapWidth val="150"/>
        <c:overlap val="100"/>
        <c:axId val="-2086408696"/>
        <c:axId val="-2086417608"/>
      </c:barChart>
      <c:catAx>
        <c:axId val="-2086408696"/>
        <c:scaling>
          <c:orientation val="minMax"/>
        </c:scaling>
        <c:delete val="0"/>
        <c:axPos val="b"/>
        <c:title>
          <c:tx>
            <c:rich>
              <a:bodyPr/>
              <a:lstStyle/>
              <a:p>
                <a:pPr>
                  <a:defRPr lang="en-US"/>
                </a:pPr>
                <a:endParaRPr lang="en-US"/>
              </a:p>
            </c:rich>
          </c:tx>
          <c:overlay val="0"/>
        </c:title>
        <c:numFmt formatCode="0" sourceLinked="0"/>
        <c:majorTickMark val="out"/>
        <c:minorTickMark val="none"/>
        <c:tickLblPos val="nextTo"/>
        <c:crossAx val="-2086417608"/>
        <c:crosses val="autoZero"/>
        <c:auto val="1"/>
        <c:lblAlgn val="ctr"/>
        <c:lblOffset val="100"/>
        <c:noMultiLvlLbl val="0"/>
      </c:catAx>
      <c:valAx>
        <c:axId val="-2086417608"/>
        <c:scaling>
          <c:orientation val="minMax"/>
          <c:max val="7"/>
        </c:scaling>
        <c:delete val="0"/>
        <c:axPos val="l"/>
        <c:title>
          <c:tx>
            <c:rich>
              <a:bodyPr/>
              <a:lstStyle/>
              <a:p>
                <a:pPr>
                  <a:defRPr lang="en-US"/>
                </a:pPr>
                <a:r>
                  <a:rPr lang="en-US"/>
                  <a:t>Frequency</a:t>
                </a:r>
              </a:p>
            </c:rich>
          </c:tx>
          <c:overlay val="0"/>
        </c:title>
        <c:numFmt formatCode="General" sourceLinked="1"/>
        <c:majorTickMark val="out"/>
        <c:minorTickMark val="none"/>
        <c:tickLblPos val="nextTo"/>
        <c:crossAx val="-2086408696"/>
        <c:crosses val="autoZero"/>
        <c:crossBetween val="between"/>
        <c:majorUnit val="1"/>
      </c:valAx>
      <c:spPr>
        <a:noFill/>
        <a:ln w="25400">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cat>
            <c:numRef>
              <c:f>'EZA12'!$J$2:$J$11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'EZA12'!$K$2:$K$11</c:f>
              <c:numCache>
                <c:formatCode>General</c:formatCode>
                <c:ptCount val="10"/>
                <c:pt idx="0">
                  <c:v>3</c:v>
                </c:pt>
                <c:pt idx="1">
                  <c:v>1</c:v>
                </c:pt>
                <c:pt idx="2">
                  <c:v>1</c:v>
                </c:pt>
                <c:pt idx="3">
                  <c:v>2</c:v>
                </c:pt>
                <c:pt idx="4">
                  <c:v>3</c:v>
                </c:pt>
                <c:pt idx="5">
                  <c:v>7</c:v>
                </c:pt>
                <c:pt idx="6">
                  <c:v>2</c:v>
                </c:pt>
                <c:pt idx="7">
                  <c:v>4</c:v>
                </c:pt>
                <c:pt idx="8">
                  <c:v>1</c:v>
                </c:pt>
                <c:pt idx="9">
                  <c:v>2</c:v>
                </c:pt>
              </c:numCache>
            </c:numRef>
          </c:val>
          <c:extLst>
            <c:ext xmlns:c16="http://schemas.microsoft.com/office/drawing/2014/chart" uri="{C3380CC4-5D6E-409C-BE32-E72D297353CC}">
              <c16:uniqueId val="{00000000-AF7E-3849-8E32-58C8511BFB8B}"/>
            </c:ext>
          </c:extLst>
        </c:ser>
        <c:dLbls>
          <c:showLegendKey val="0"/>
          <c:showVal val="0"/>
          <c:showCatName val="0"/>
          <c:showSerName val="0"/>
          <c:showPercent val="0"/>
          <c:showBubbleSize val="0"/>
        </c:dLbls>
        <c:gapWidth val="150"/>
        <c:overlap val="100"/>
        <c:axId val="-2086274536"/>
        <c:axId val="-2086283912"/>
      </c:barChart>
      <c:catAx>
        <c:axId val="-2086274536"/>
        <c:scaling>
          <c:orientation val="minMax"/>
        </c:scaling>
        <c:delete val="0"/>
        <c:axPos val="b"/>
        <c:title>
          <c:tx>
            <c:rich>
              <a:bodyPr/>
              <a:lstStyle/>
              <a:p>
                <a:pPr>
                  <a:defRPr lang="en-US"/>
                </a:pPr>
                <a:endParaRPr lang="en-US"/>
              </a:p>
            </c:rich>
          </c:tx>
          <c:overlay val="0"/>
        </c:title>
        <c:numFmt formatCode="0" sourceLinked="0"/>
        <c:majorTickMark val="out"/>
        <c:minorTickMark val="none"/>
        <c:tickLblPos val="nextTo"/>
        <c:crossAx val="-2086283912"/>
        <c:crosses val="autoZero"/>
        <c:auto val="1"/>
        <c:lblAlgn val="ctr"/>
        <c:lblOffset val="100"/>
        <c:noMultiLvlLbl val="0"/>
      </c:catAx>
      <c:valAx>
        <c:axId val="-2086283912"/>
        <c:scaling>
          <c:orientation val="minMax"/>
        </c:scaling>
        <c:delete val="0"/>
        <c:axPos val="l"/>
        <c:title>
          <c:tx>
            <c:rich>
              <a:bodyPr/>
              <a:lstStyle/>
              <a:p>
                <a:pPr>
                  <a:defRPr lang="en-US"/>
                </a:pPr>
                <a:r>
                  <a:rPr lang="en-US"/>
                  <a:t>Frequency</a:t>
                </a:r>
              </a:p>
            </c:rich>
          </c:tx>
          <c:overlay val="0"/>
        </c:title>
        <c:numFmt formatCode="General" sourceLinked="1"/>
        <c:majorTickMark val="out"/>
        <c:minorTickMark val="none"/>
        <c:tickLblPos val="nextTo"/>
        <c:crossAx val="-2086274536"/>
        <c:crosses val="autoZero"/>
        <c:crossBetween val="between"/>
      </c:valAx>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cat>
            <c:numRef>
              <c:f>'EZA14'!$J$2:$J$20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cat>
          <c:val>
            <c:numRef>
              <c:f>'EZA14'!$K$2:$K$20</c:f>
              <c:numCache>
                <c:formatCode>General</c:formatCode>
                <c:ptCount val="19"/>
                <c:pt idx="0">
                  <c:v>1</c:v>
                </c:pt>
                <c:pt idx="1">
                  <c:v>1</c:v>
                </c:pt>
                <c:pt idx="2">
                  <c:v>0</c:v>
                </c:pt>
                <c:pt idx="3">
                  <c:v>0</c:v>
                </c:pt>
                <c:pt idx="4">
                  <c:v>2</c:v>
                </c:pt>
                <c:pt idx="5">
                  <c:v>0</c:v>
                </c:pt>
                <c:pt idx="6">
                  <c:v>3</c:v>
                </c:pt>
                <c:pt idx="7">
                  <c:v>1</c:v>
                </c:pt>
                <c:pt idx="8">
                  <c:v>1</c:v>
                </c:pt>
                <c:pt idx="9">
                  <c:v>1</c:v>
                </c:pt>
                <c:pt idx="10">
                  <c:v>3</c:v>
                </c:pt>
                <c:pt idx="11">
                  <c:v>4</c:v>
                </c:pt>
                <c:pt idx="12">
                  <c:v>3</c:v>
                </c:pt>
                <c:pt idx="13">
                  <c:v>2</c:v>
                </c:pt>
                <c:pt idx="14">
                  <c:v>0</c:v>
                </c:pt>
                <c:pt idx="15">
                  <c:v>2</c:v>
                </c:pt>
                <c:pt idx="16">
                  <c:v>0</c:v>
                </c:pt>
                <c:pt idx="17">
                  <c:v>1</c:v>
                </c:pt>
                <c:pt idx="18">
                  <c:v>1</c:v>
                </c:pt>
              </c:numCache>
            </c:numRef>
          </c:val>
          <c:extLst>
            <c:ext xmlns:c16="http://schemas.microsoft.com/office/drawing/2014/chart" uri="{C3380CC4-5D6E-409C-BE32-E72D297353CC}">
              <c16:uniqueId val="{00000000-7333-3448-9562-DE14EA062B9B}"/>
            </c:ext>
          </c:extLst>
        </c:ser>
        <c:dLbls>
          <c:showLegendKey val="0"/>
          <c:showVal val="0"/>
          <c:showCatName val="0"/>
          <c:showSerName val="0"/>
          <c:showPercent val="0"/>
          <c:showBubbleSize val="0"/>
        </c:dLbls>
        <c:gapWidth val="150"/>
        <c:overlap val="100"/>
        <c:axId val="-2086317464"/>
        <c:axId val="-2086326584"/>
      </c:barChart>
      <c:catAx>
        <c:axId val="-2086317464"/>
        <c:scaling>
          <c:orientation val="minMax"/>
        </c:scaling>
        <c:delete val="0"/>
        <c:axPos val="b"/>
        <c:title>
          <c:tx>
            <c:rich>
              <a:bodyPr/>
              <a:lstStyle/>
              <a:p>
                <a:pPr>
                  <a:defRPr lang="en-US"/>
                </a:pPr>
                <a:endParaRPr lang="en-US"/>
              </a:p>
            </c:rich>
          </c:tx>
          <c:overlay val="0"/>
        </c:title>
        <c:numFmt formatCode="0" sourceLinked="0"/>
        <c:majorTickMark val="out"/>
        <c:minorTickMark val="none"/>
        <c:tickLblPos val="nextTo"/>
        <c:crossAx val="-2086326584"/>
        <c:crosses val="autoZero"/>
        <c:auto val="1"/>
        <c:lblAlgn val="ctr"/>
        <c:lblOffset val="100"/>
        <c:noMultiLvlLbl val="0"/>
      </c:catAx>
      <c:valAx>
        <c:axId val="-2086326584"/>
        <c:scaling>
          <c:orientation val="minMax"/>
          <c:max val="7"/>
        </c:scaling>
        <c:delete val="0"/>
        <c:axPos val="l"/>
        <c:title>
          <c:tx>
            <c:rich>
              <a:bodyPr/>
              <a:lstStyle/>
              <a:p>
                <a:pPr>
                  <a:defRPr lang="en-US"/>
                </a:pPr>
                <a:r>
                  <a:rPr lang="en-US"/>
                  <a:t>Frequency</a:t>
                </a:r>
              </a:p>
            </c:rich>
          </c:tx>
          <c:overlay val="0"/>
        </c:title>
        <c:numFmt formatCode="General" sourceLinked="1"/>
        <c:majorTickMark val="out"/>
        <c:minorTickMark val="none"/>
        <c:tickLblPos val="nextTo"/>
        <c:crossAx val="-2086317464"/>
        <c:crosses val="autoZero"/>
        <c:crossBetween val="between"/>
        <c:majorUnit val="1"/>
      </c:valAx>
      <c:spPr>
        <a:noFill/>
        <a:ln w="25400">
          <a:no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cat>
            <c:numRef>
              <c:f>'EZA12'!$J$2:$J$11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'EZA12'!$K$2:$K$11</c:f>
              <c:numCache>
                <c:formatCode>General</c:formatCode>
                <c:ptCount val="10"/>
                <c:pt idx="0">
                  <c:v>3</c:v>
                </c:pt>
                <c:pt idx="1">
                  <c:v>1</c:v>
                </c:pt>
                <c:pt idx="2">
                  <c:v>1</c:v>
                </c:pt>
                <c:pt idx="3">
                  <c:v>2</c:v>
                </c:pt>
                <c:pt idx="4">
                  <c:v>3</c:v>
                </c:pt>
                <c:pt idx="5">
                  <c:v>7</c:v>
                </c:pt>
                <c:pt idx="6">
                  <c:v>2</c:v>
                </c:pt>
                <c:pt idx="7">
                  <c:v>4</c:v>
                </c:pt>
                <c:pt idx="8">
                  <c:v>1</c:v>
                </c:pt>
                <c:pt idx="9">
                  <c:v>2</c:v>
                </c:pt>
              </c:numCache>
            </c:numRef>
          </c:val>
          <c:extLst>
            <c:ext xmlns:c16="http://schemas.microsoft.com/office/drawing/2014/chart" uri="{C3380CC4-5D6E-409C-BE32-E72D297353CC}">
              <c16:uniqueId val="{00000000-84CA-F249-BBD9-4D369668FE35}"/>
            </c:ext>
          </c:extLst>
        </c:ser>
        <c:dLbls>
          <c:showLegendKey val="0"/>
          <c:showVal val="0"/>
          <c:showCatName val="0"/>
          <c:showSerName val="0"/>
          <c:showPercent val="0"/>
          <c:showBubbleSize val="0"/>
        </c:dLbls>
        <c:gapWidth val="150"/>
        <c:overlap val="100"/>
        <c:axId val="-2086050568"/>
        <c:axId val="-2086064920"/>
      </c:barChart>
      <c:catAx>
        <c:axId val="-2086050568"/>
        <c:scaling>
          <c:orientation val="minMax"/>
        </c:scaling>
        <c:delete val="0"/>
        <c:axPos val="b"/>
        <c:title>
          <c:tx>
            <c:rich>
              <a:bodyPr/>
              <a:lstStyle/>
              <a:p>
                <a:pPr>
                  <a:defRPr lang="en-US"/>
                </a:pPr>
                <a:endParaRPr lang="en-US"/>
              </a:p>
            </c:rich>
          </c:tx>
          <c:overlay val="0"/>
        </c:title>
        <c:numFmt formatCode="0" sourceLinked="0"/>
        <c:majorTickMark val="out"/>
        <c:minorTickMark val="none"/>
        <c:tickLblPos val="nextTo"/>
        <c:crossAx val="-2086064920"/>
        <c:crosses val="autoZero"/>
        <c:auto val="1"/>
        <c:lblAlgn val="ctr"/>
        <c:lblOffset val="100"/>
        <c:noMultiLvlLbl val="0"/>
      </c:catAx>
      <c:valAx>
        <c:axId val="-2086064920"/>
        <c:scaling>
          <c:orientation val="minMax"/>
        </c:scaling>
        <c:delete val="0"/>
        <c:axPos val="l"/>
        <c:title>
          <c:tx>
            <c:rich>
              <a:bodyPr/>
              <a:lstStyle/>
              <a:p>
                <a:pPr>
                  <a:defRPr lang="en-US"/>
                </a:pPr>
                <a:r>
                  <a:rPr lang="en-US"/>
                  <a:t>Frequency</a:t>
                </a:r>
              </a:p>
            </c:rich>
          </c:tx>
          <c:overlay val="0"/>
        </c:title>
        <c:numFmt formatCode="General" sourceLinked="1"/>
        <c:majorTickMark val="out"/>
        <c:minorTickMark val="none"/>
        <c:tickLblPos val="nextTo"/>
        <c:crossAx val="-2086050568"/>
        <c:crosses val="autoZero"/>
        <c:crossBetween val="between"/>
      </c:valAx>
      <c:spPr>
        <a:noFill/>
        <a:ln w="25400">
          <a:no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cat>
            <c:numRef>
              <c:f>'EZA14'!$J$2:$J$20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cat>
          <c:val>
            <c:numRef>
              <c:f>'EZA14'!$K$2:$K$20</c:f>
              <c:numCache>
                <c:formatCode>General</c:formatCode>
                <c:ptCount val="19"/>
                <c:pt idx="0">
                  <c:v>1</c:v>
                </c:pt>
                <c:pt idx="1">
                  <c:v>1</c:v>
                </c:pt>
                <c:pt idx="2">
                  <c:v>0</c:v>
                </c:pt>
                <c:pt idx="3">
                  <c:v>0</c:v>
                </c:pt>
                <c:pt idx="4">
                  <c:v>2</c:v>
                </c:pt>
                <c:pt idx="5">
                  <c:v>0</c:v>
                </c:pt>
                <c:pt idx="6">
                  <c:v>3</c:v>
                </c:pt>
                <c:pt idx="7">
                  <c:v>1</c:v>
                </c:pt>
                <c:pt idx="8">
                  <c:v>1</c:v>
                </c:pt>
                <c:pt idx="9">
                  <c:v>1</c:v>
                </c:pt>
                <c:pt idx="10">
                  <c:v>3</c:v>
                </c:pt>
                <c:pt idx="11">
                  <c:v>4</c:v>
                </c:pt>
                <c:pt idx="12">
                  <c:v>3</c:v>
                </c:pt>
                <c:pt idx="13">
                  <c:v>2</c:v>
                </c:pt>
                <c:pt idx="14">
                  <c:v>0</c:v>
                </c:pt>
                <c:pt idx="15">
                  <c:v>2</c:v>
                </c:pt>
                <c:pt idx="16">
                  <c:v>0</c:v>
                </c:pt>
                <c:pt idx="17">
                  <c:v>1</c:v>
                </c:pt>
                <c:pt idx="18">
                  <c:v>1</c:v>
                </c:pt>
              </c:numCache>
            </c:numRef>
          </c:val>
          <c:extLst>
            <c:ext xmlns:c16="http://schemas.microsoft.com/office/drawing/2014/chart" uri="{C3380CC4-5D6E-409C-BE32-E72D297353CC}">
              <c16:uniqueId val="{00000000-F583-8B45-809F-AC732A959F01}"/>
            </c:ext>
          </c:extLst>
        </c:ser>
        <c:dLbls>
          <c:showLegendKey val="0"/>
          <c:showVal val="0"/>
          <c:showCatName val="0"/>
          <c:showSerName val="0"/>
          <c:showPercent val="0"/>
          <c:showBubbleSize val="0"/>
        </c:dLbls>
        <c:gapWidth val="150"/>
        <c:overlap val="100"/>
        <c:axId val="-2086133752"/>
        <c:axId val="-2086147352"/>
      </c:barChart>
      <c:catAx>
        <c:axId val="-2086133752"/>
        <c:scaling>
          <c:orientation val="minMax"/>
        </c:scaling>
        <c:delete val="0"/>
        <c:axPos val="b"/>
        <c:title>
          <c:tx>
            <c:rich>
              <a:bodyPr/>
              <a:lstStyle/>
              <a:p>
                <a:pPr>
                  <a:defRPr lang="en-US"/>
                </a:pPr>
                <a:endParaRPr lang="en-US"/>
              </a:p>
            </c:rich>
          </c:tx>
          <c:overlay val="0"/>
        </c:title>
        <c:numFmt formatCode="0" sourceLinked="0"/>
        <c:majorTickMark val="out"/>
        <c:minorTickMark val="none"/>
        <c:tickLblPos val="nextTo"/>
        <c:crossAx val="-2086147352"/>
        <c:crosses val="autoZero"/>
        <c:auto val="1"/>
        <c:lblAlgn val="ctr"/>
        <c:lblOffset val="100"/>
        <c:noMultiLvlLbl val="0"/>
      </c:catAx>
      <c:valAx>
        <c:axId val="-2086147352"/>
        <c:scaling>
          <c:orientation val="minMax"/>
          <c:max val="7"/>
        </c:scaling>
        <c:delete val="0"/>
        <c:axPos val="l"/>
        <c:title>
          <c:tx>
            <c:rich>
              <a:bodyPr/>
              <a:lstStyle/>
              <a:p>
                <a:pPr>
                  <a:defRPr lang="en-US"/>
                </a:pPr>
                <a:r>
                  <a:rPr lang="en-US"/>
                  <a:t>Frequency</a:t>
                </a:r>
              </a:p>
            </c:rich>
          </c:tx>
          <c:overlay val="0"/>
        </c:title>
        <c:numFmt formatCode="General" sourceLinked="1"/>
        <c:majorTickMark val="out"/>
        <c:minorTickMark val="none"/>
        <c:tickLblPos val="nextTo"/>
        <c:crossAx val="-2086133752"/>
        <c:crosses val="autoZero"/>
        <c:crossBetween val="between"/>
        <c:majorUnit val="1"/>
      </c:valAx>
      <c:spPr>
        <a:noFill/>
        <a:ln w="25400">
          <a:no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0.21442</cdr:x>
      <cdr:y>0.22609</cdr:y>
    </cdr:from>
    <cdr:to>
      <cdr:x>0.78407</cdr:x>
      <cdr:y>0.72577</cdr:y>
    </cdr:to>
    <cdr:cxnSp macro="">
      <cdr:nvCxnSpPr>
        <cdr:cNvPr id="3" name="Straight Connector 2">
          <a:extLst xmlns:a="http://schemas.openxmlformats.org/drawingml/2006/main">
            <a:ext uri="{FF2B5EF4-FFF2-40B4-BE49-F238E27FC236}">
              <a16:creationId xmlns:a16="http://schemas.microsoft.com/office/drawing/2014/main" id="{D04DD5D1-0611-E04D-9E58-C50B9816071D}"/>
            </a:ext>
          </a:extLst>
        </cdr:cNvPr>
        <cdr:cNvCxnSpPr/>
      </cdr:nvCxnSpPr>
      <cdr:spPr>
        <a:xfrm xmlns:a="http://schemas.openxmlformats.org/drawingml/2006/main" flipV="1">
          <a:off x="1641151" y="1855219"/>
          <a:ext cx="4360110" cy="410027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0.52637</cdr:x>
      <cdr:y>0.68861</cdr:y>
    </cdr:from>
    <cdr:to>
      <cdr:x>0.87251</cdr:x>
      <cdr:y>0.80336</cdr:y>
    </cdr:to>
    <cdr:sp macro="" textlink="">
      <cdr:nvSpPr>
        <cdr:cNvPr id="2" name="TextBox 1"/>
        <cdr:cNvSpPr txBox="1"/>
      </cdr:nvSpPr>
      <cdr:spPr>
        <a:xfrm xmlns:a="http://schemas.openxmlformats.org/drawingml/2006/main">
          <a:off x="4028844" y="5650603"/>
          <a:ext cx="2649324" cy="9415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Regression Line</a:t>
          </a:r>
        </a:p>
      </cdr:txBody>
    </cdr:sp>
  </cdr:relSizeAnchor>
</c:userShapes>
</file>

<file path=ppt/drawings/drawing2.xml><?xml version="1.0" encoding="utf-8"?>
<c:userShapes xmlns:c="http://schemas.openxmlformats.org/drawingml/2006/chart">
  <cdr:relSizeAnchor xmlns:cdr="http://schemas.openxmlformats.org/drawingml/2006/chartDrawing">
    <cdr:from>
      <cdr:x>0.74377</cdr:x>
      <cdr:y>0.21508</cdr:y>
    </cdr:from>
    <cdr:to>
      <cdr:x>0.74377</cdr:x>
      <cdr:y>0.26424</cdr:y>
    </cdr:to>
    <cdr:cxnSp macro="">
      <cdr:nvCxnSpPr>
        <cdr:cNvPr id="8" name="Straight Connector 7">
          <a:extLst xmlns:a="http://schemas.openxmlformats.org/drawingml/2006/main">
            <a:ext uri="{FF2B5EF4-FFF2-40B4-BE49-F238E27FC236}">
              <a16:creationId xmlns:a16="http://schemas.microsoft.com/office/drawing/2014/main" id="{85386A0B-A4DA-AF42-91A0-8057E91D6B56}"/>
            </a:ext>
          </a:extLst>
        </cdr:cNvPr>
        <cdr:cNvCxnSpPr/>
      </cdr:nvCxnSpPr>
      <cdr:spPr>
        <a:xfrm xmlns:a="http://schemas.openxmlformats.org/drawingml/2006/main">
          <a:off x="5692827" y="1764903"/>
          <a:ext cx="0" cy="403383"/>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0.21442</cdr:x>
      <cdr:y>0.22609</cdr:y>
    </cdr:from>
    <cdr:to>
      <cdr:x>0.78407</cdr:x>
      <cdr:y>0.72577</cdr:y>
    </cdr:to>
    <cdr:cxnSp macro="">
      <cdr:nvCxnSpPr>
        <cdr:cNvPr id="3" name="Straight Connector 2">
          <a:extLst xmlns:a="http://schemas.openxmlformats.org/drawingml/2006/main">
            <a:ext uri="{FF2B5EF4-FFF2-40B4-BE49-F238E27FC236}">
              <a16:creationId xmlns:a16="http://schemas.microsoft.com/office/drawing/2014/main" id="{116116FF-929C-0F46-93AD-11E23A34083B}"/>
            </a:ext>
          </a:extLst>
        </cdr:cNvPr>
        <cdr:cNvCxnSpPr/>
      </cdr:nvCxnSpPr>
      <cdr:spPr>
        <a:xfrm xmlns:a="http://schemas.openxmlformats.org/drawingml/2006/main" flipV="1">
          <a:off x="1641151" y="1855219"/>
          <a:ext cx="4360110" cy="410027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0.50338</cdr:x>
      <cdr:y>0.6948</cdr:y>
    </cdr:from>
    <cdr:to>
      <cdr:x>0.84952</cdr:x>
      <cdr:y>0.91079</cdr:y>
    </cdr:to>
    <cdr:sp macro="" textlink="">
      <cdr:nvSpPr>
        <cdr:cNvPr id="4" name="TextBox 3"/>
        <cdr:cNvSpPr txBox="1"/>
      </cdr:nvSpPr>
      <cdr:spPr>
        <a:xfrm xmlns:a="http://schemas.openxmlformats.org/drawingml/2006/main">
          <a:off x="3852856" y="5701395"/>
          <a:ext cx="2649361" cy="17723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br>
            <a:rPr lang="en-US" sz="2800" dirty="0"/>
          </a:br>
          <a:r>
            <a:rPr lang="en-US" sz="2800" dirty="0"/>
            <a:t>y = b + mx</a:t>
          </a:r>
          <a:br>
            <a:rPr lang="en-US" sz="2800" dirty="0"/>
          </a:br>
          <a:endParaRPr lang="en-US" sz="2800" dirty="0"/>
        </a:p>
      </cdr:txBody>
    </cdr:sp>
  </cdr:relSizeAnchor>
</c:userShapes>
</file>

<file path=ppt/drawings/drawing4.xml><?xml version="1.0" encoding="utf-8"?>
<c:userShapes xmlns:c="http://schemas.openxmlformats.org/drawingml/2006/chart">
  <cdr:relSizeAnchor xmlns:cdr="http://schemas.openxmlformats.org/drawingml/2006/chartDrawing">
    <cdr:from>
      <cdr:x>0.21442</cdr:x>
      <cdr:y>0.22609</cdr:y>
    </cdr:from>
    <cdr:to>
      <cdr:x>0.78407</cdr:x>
      <cdr:y>0.72577</cdr:y>
    </cdr:to>
    <cdr:cxnSp macro="">
      <cdr:nvCxnSpPr>
        <cdr:cNvPr id="3" name="Straight Connector 2">
          <a:extLst xmlns:a="http://schemas.openxmlformats.org/drawingml/2006/main">
            <a:ext uri="{FF2B5EF4-FFF2-40B4-BE49-F238E27FC236}">
              <a16:creationId xmlns:a16="http://schemas.microsoft.com/office/drawing/2014/main" id="{E35B38EC-153F-5440-A64C-29926A25B29A}"/>
            </a:ext>
          </a:extLst>
        </cdr:cNvPr>
        <cdr:cNvCxnSpPr/>
      </cdr:nvCxnSpPr>
      <cdr:spPr>
        <a:xfrm xmlns:a="http://schemas.openxmlformats.org/drawingml/2006/main" flipV="1">
          <a:off x="1641151" y="1855219"/>
          <a:ext cx="4360110" cy="410027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0.49674</cdr:x>
      <cdr:y>0.68861</cdr:y>
    </cdr:from>
    <cdr:to>
      <cdr:x>0.84288</cdr:x>
      <cdr:y>0.9046</cdr:y>
    </cdr:to>
    <cdr:sp macro="" textlink="">
      <cdr:nvSpPr>
        <cdr:cNvPr id="2" name="TextBox 1"/>
        <cdr:cNvSpPr txBox="1"/>
      </cdr:nvSpPr>
      <cdr:spPr>
        <a:xfrm xmlns:a="http://schemas.openxmlformats.org/drawingml/2006/main">
          <a:off x="3802051" y="5650595"/>
          <a:ext cx="2649362" cy="1772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Slope</a:t>
          </a:r>
          <a:br>
            <a:rPr lang="en-US" sz="2800" dirty="0"/>
          </a:br>
          <a:r>
            <a:rPr lang="en-US" sz="2800" dirty="0"/>
            <a:t>y = b + mx</a:t>
          </a:r>
          <a:br>
            <a:rPr lang="en-US" sz="2800" dirty="0"/>
          </a:br>
          <a:r>
            <a:rPr lang="en-US" sz="2800" dirty="0"/>
            <a:t>y = 6.87 + 1.02x</a:t>
          </a:r>
        </a:p>
      </cdr:txBody>
    </cdr:sp>
  </cdr:relSizeAnchor>
</c:userShapes>
</file>

<file path=ppt/drawings/drawing5.xml><?xml version="1.0" encoding="utf-8"?>
<c:userShapes xmlns:c="http://schemas.openxmlformats.org/drawingml/2006/chart">
  <cdr:relSizeAnchor xmlns:cdr="http://schemas.openxmlformats.org/drawingml/2006/chartDrawing">
    <cdr:from>
      <cdr:x>0.05035</cdr:x>
      <cdr:y>0.22609</cdr:y>
    </cdr:from>
    <cdr:to>
      <cdr:x>0.78407</cdr:x>
      <cdr:y>0.87095</cdr:y>
    </cdr:to>
    <cdr:cxnSp macro="">
      <cdr:nvCxnSpPr>
        <cdr:cNvPr id="3" name="Straight Connector 2">
          <a:extLst xmlns:a="http://schemas.openxmlformats.org/drawingml/2006/main">
            <a:ext uri="{FF2B5EF4-FFF2-40B4-BE49-F238E27FC236}">
              <a16:creationId xmlns:a16="http://schemas.microsoft.com/office/drawing/2014/main" id="{E6150870-E8A0-C848-AFAE-8C261A6E4BC4}"/>
            </a:ext>
          </a:extLst>
        </cdr:cNvPr>
        <cdr:cNvCxnSpPr/>
      </cdr:nvCxnSpPr>
      <cdr:spPr>
        <a:xfrm xmlns:a="http://schemas.openxmlformats.org/drawingml/2006/main" flipV="1">
          <a:off x="385413" y="1855249"/>
          <a:ext cx="5615871" cy="5291587"/>
        </a:xfrm>
        <a:prstGeom xmlns:a="http://schemas.openxmlformats.org/drawingml/2006/main" prst="line">
          <a:avLst/>
        </a:prstGeom>
        <a:ln xmlns:a="http://schemas.openxmlformats.org/drawingml/2006/main">
          <a:headEnd type="triangle"/>
          <a:tailEnd type="non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0.49674</cdr:x>
      <cdr:y>0.68861</cdr:y>
    </cdr:from>
    <cdr:to>
      <cdr:x>0.84288</cdr:x>
      <cdr:y>0.90267</cdr:y>
    </cdr:to>
    <cdr:sp macro="" textlink="">
      <cdr:nvSpPr>
        <cdr:cNvPr id="2" name="TextBox 1"/>
        <cdr:cNvSpPr txBox="1"/>
      </cdr:nvSpPr>
      <cdr:spPr>
        <a:xfrm xmlns:a="http://schemas.openxmlformats.org/drawingml/2006/main">
          <a:off x="3802051" y="5650594"/>
          <a:ext cx="2649362" cy="1756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Slope</a:t>
          </a:r>
          <a:br>
            <a:rPr lang="en-US" sz="2800" dirty="0"/>
          </a:br>
          <a:r>
            <a:rPr lang="en-US" sz="2800" dirty="0"/>
            <a:t>y = b + mx</a:t>
          </a:r>
          <a:br>
            <a:rPr lang="en-US" sz="2800" dirty="0"/>
          </a:br>
          <a:r>
            <a:rPr lang="en-US" sz="2800" dirty="0"/>
            <a:t>y = 6.87 + 1.02x</a:t>
          </a:r>
        </a:p>
      </cdr:txBody>
    </cdr:sp>
  </cdr:relSizeAnchor>
</c:userShapes>
</file>

<file path=ppt/drawings/drawing6.xml><?xml version="1.0" encoding="utf-8"?>
<c:userShapes xmlns:c="http://schemas.openxmlformats.org/drawingml/2006/chart">
  <cdr:relSizeAnchor xmlns:cdr="http://schemas.openxmlformats.org/drawingml/2006/chartDrawing">
    <cdr:from>
      <cdr:x>0.21442</cdr:x>
      <cdr:y>0.22609</cdr:y>
    </cdr:from>
    <cdr:to>
      <cdr:x>0.78407</cdr:x>
      <cdr:y>0.72577</cdr:y>
    </cdr:to>
    <cdr:cxnSp macro="">
      <cdr:nvCxnSpPr>
        <cdr:cNvPr id="3" name="Straight Connector 2">
          <a:extLst xmlns:a="http://schemas.openxmlformats.org/drawingml/2006/main">
            <a:ext uri="{FF2B5EF4-FFF2-40B4-BE49-F238E27FC236}">
              <a16:creationId xmlns:a16="http://schemas.microsoft.com/office/drawing/2014/main" id="{1D1A53FF-488C-B747-916A-554F5BDECE91}"/>
            </a:ext>
          </a:extLst>
        </cdr:cNvPr>
        <cdr:cNvCxnSpPr/>
      </cdr:nvCxnSpPr>
      <cdr:spPr>
        <a:xfrm xmlns:a="http://schemas.openxmlformats.org/drawingml/2006/main" flipV="1">
          <a:off x="1641151" y="1855219"/>
          <a:ext cx="4360110" cy="410027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0.49674</cdr:x>
      <cdr:y>0.68861</cdr:y>
    </cdr:from>
    <cdr:to>
      <cdr:x>0.84288</cdr:x>
      <cdr:y>0.9046</cdr:y>
    </cdr:to>
    <cdr:sp macro="" textlink="">
      <cdr:nvSpPr>
        <cdr:cNvPr id="2" name="TextBox 1"/>
        <cdr:cNvSpPr txBox="1"/>
      </cdr:nvSpPr>
      <cdr:spPr>
        <a:xfrm xmlns:a="http://schemas.openxmlformats.org/drawingml/2006/main">
          <a:off x="3802051" y="5650595"/>
          <a:ext cx="2649362" cy="1772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Slope</a:t>
          </a:r>
          <a:br>
            <a:rPr lang="en-US" sz="2800" dirty="0"/>
          </a:br>
          <a:r>
            <a:rPr lang="en-US" sz="2800" dirty="0"/>
            <a:t>y = b + mx</a:t>
          </a:r>
          <a:br>
            <a:rPr lang="en-US" sz="2800" dirty="0"/>
          </a:br>
          <a:r>
            <a:rPr lang="en-US" sz="2800" dirty="0"/>
            <a:t>y = 6.87 + 1.02x</a:t>
          </a:r>
        </a:p>
      </cdr:txBody>
    </cdr:sp>
  </cdr:relSizeAnchor>
</c:userShapes>
</file>

<file path=ppt/drawings/drawing7.xml><?xml version="1.0" encoding="utf-8"?>
<c:userShapes xmlns:c="http://schemas.openxmlformats.org/drawingml/2006/chart">
  <cdr:relSizeAnchor xmlns:cdr="http://schemas.openxmlformats.org/drawingml/2006/chartDrawing">
    <cdr:from>
      <cdr:x>0.21442</cdr:x>
      <cdr:y>0.22609</cdr:y>
    </cdr:from>
    <cdr:to>
      <cdr:x>0.78407</cdr:x>
      <cdr:y>0.72577</cdr:y>
    </cdr:to>
    <cdr:cxnSp macro="">
      <cdr:nvCxnSpPr>
        <cdr:cNvPr id="3" name="Straight Connector 2">
          <a:extLst xmlns:a="http://schemas.openxmlformats.org/drawingml/2006/main">
            <a:ext uri="{FF2B5EF4-FFF2-40B4-BE49-F238E27FC236}">
              <a16:creationId xmlns:a16="http://schemas.microsoft.com/office/drawing/2014/main" id="{7A56C3BE-98AC-6E45-9631-265E8163BD90}"/>
            </a:ext>
          </a:extLst>
        </cdr:cNvPr>
        <cdr:cNvCxnSpPr/>
      </cdr:nvCxnSpPr>
      <cdr:spPr>
        <a:xfrm xmlns:a="http://schemas.openxmlformats.org/drawingml/2006/main" flipV="1">
          <a:off x="1641151" y="1855219"/>
          <a:ext cx="4360110" cy="410027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B25B2-5CBB-3842-B1FE-79998B18A7D8}" type="datetimeFigureOut">
              <a:rPr lang="en-US" smtClean="0"/>
              <a:t>3/11/19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C1532-7331-EC46-96D2-D1D1B499E88B}" type="slidenum">
              <a:rPr lang="en-US" smtClean="0"/>
              <a:t>‹#›</a:t>
            </a:fld>
            <a:endParaRPr lang="en-US"/>
          </a:p>
        </p:txBody>
      </p:sp>
    </p:spTree>
    <p:extLst>
      <p:ext uri="{BB962C8B-B14F-4D97-AF65-F5344CB8AC3E}">
        <p14:creationId xmlns:p14="http://schemas.microsoft.com/office/powerpoint/2010/main" val="3732146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8271190-200A-1741-85BE-8BDBD38D00E5}" type="slidenum">
              <a:rPr lang="en-US" sz="1200"/>
              <a:pPr/>
              <a:t>4</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F1B016C-45C8-1845-B8DA-1380D5FADB14}" type="slidenum">
              <a:rPr lang="en-US" sz="1200"/>
              <a:pPr/>
              <a:t>18</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1AC8A55-A33A-FE40-BBA4-6F34080E63D8}" type="slidenum">
              <a:rPr lang="en-US" sz="1200"/>
              <a:pPr/>
              <a:t>19</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AFB2192-9B89-954E-9186-14600CDD68DE}" type="slidenum">
              <a:rPr lang="en-US" sz="1200"/>
              <a:pPr/>
              <a:t>20</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C37826-A27A-9644-B6C0-AE65B13720C6}" type="slidenum">
              <a:rPr lang="en-US" sz="1200"/>
              <a:pPr/>
              <a:t>24</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9289CFD-38AD-6544-8EC8-E4A963A0B6D1}" type="slidenum">
              <a:rPr lang="en-US" sz="1200"/>
              <a:pPr/>
              <a:t>32</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BFB2B08-70FB-4149-BCED-A8508F66EA21}" type="slidenum">
              <a:rPr lang="en-US" sz="1200"/>
              <a:pPr/>
              <a:t>33</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CFB5618-71DF-2A4B-9840-38079F62EED2}" type="slidenum">
              <a:rPr lang="en-US" sz="1200"/>
              <a:pPr/>
              <a:t>34</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B9746AF-FD1E-6140-B638-C65F5C24C692}" type="slidenum">
              <a:rPr lang="en-US" sz="1200"/>
              <a:pPr/>
              <a:t>35</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57C7A87-0AC6-DF4C-9F21-F3F84E9C4580}" type="slidenum">
              <a:rPr lang="en-US" sz="1200"/>
              <a:pPr/>
              <a:t>36</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4583DDD-BB91-CB4F-A155-B7C0B76ACBBD}" type="slidenum">
              <a:rPr lang="en-US" sz="1200"/>
              <a:pPr/>
              <a:t>10</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4FBA27C-8829-1D4F-9B67-FFBBA3392F36}" type="slidenum">
              <a:rPr lang="en-US" sz="1200"/>
              <a:pPr/>
              <a:t>11</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DBFACA-327E-EC48-A164-6063740B0A79}" type="slidenum">
              <a:rPr lang="en-US" sz="1200"/>
              <a:pPr/>
              <a:t>12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DBFACA-327E-EC48-A164-6063740B0A79}" type="slidenum">
              <a:rPr lang="en-US" sz="1200"/>
              <a:pPr/>
              <a:t>13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9E7796F-BC2B-E043-B691-C8CF0C54210D}" type="slidenum">
              <a:rPr lang="en-US" sz="1200"/>
              <a:pPr/>
              <a:t>14</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7B8E151-5C98-C34B-A80A-F774728474FF}" type="slidenum">
              <a:rPr lang="en-US" sz="1200"/>
              <a:pPr/>
              <a:t>15</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7B8E151-5C98-C34B-A80A-F774728474FF}" type="slidenum">
              <a:rPr lang="en-US" sz="1200"/>
              <a:pPr/>
              <a:t>16</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D3517C6-D276-7749-A2ED-4552006A6043}" type="slidenum">
              <a:rPr lang="en-US" sz="1200"/>
              <a:pPr/>
              <a:t>17</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E74EF9-925F-1D40-B538-BBBA1DF28C74}" type="datetimeFigureOut">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4694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74EF9-925F-1D40-B538-BBBA1DF28C74}" type="datetimeFigureOut">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15201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74EF9-925F-1D40-B538-BBBA1DF28C74}" type="datetimeFigureOut">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5706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74EF9-925F-1D40-B538-BBBA1DF28C74}" type="datetimeFigureOut">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254357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E74EF9-925F-1D40-B538-BBBA1DF28C74}" type="datetimeFigureOut">
              <a:rPr lang="en-US" smtClean="0"/>
              <a:t>3/11/19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93781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E74EF9-925F-1D40-B538-BBBA1DF28C74}" type="datetimeFigureOut">
              <a:rPr lang="en-US" smtClean="0"/>
              <a:t>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21242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E74EF9-925F-1D40-B538-BBBA1DF28C74}" type="datetimeFigureOut">
              <a:rPr lang="en-US" smtClean="0"/>
              <a:t>3/11/19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1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E74EF9-925F-1D40-B538-BBBA1DF28C74}" type="datetimeFigureOut">
              <a:rPr lang="en-US" smtClean="0"/>
              <a:t>3/11/19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00737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74EF9-925F-1D40-B538-BBBA1DF28C74}" type="datetimeFigureOut">
              <a:rPr lang="en-US" smtClean="0"/>
              <a:t>3/11/19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8894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E74EF9-925F-1D40-B538-BBBA1DF28C74}" type="datetimeFigureOut">
              <a:rPr lang="en-US" smtClean="0"/>
              <a:t>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421977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E74EF9-925F-1D40-B538-BBBA1DF28C74}" type="datetimeFigureOut">
              <a:rPr lang="en-US" smtClean="0"/>
              <a:t>3/11/19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411919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Times"/>
              </a:defRPr>
            </a:lvl1pPr>
          </a:lstStyle>
          <a:p>
            <a:fld id="{5FE74EF9-925F-1D40-B538-BBBA1DF28C74}" type="datetimeFigureOut">
              <a:rPr lang="en-US" smtClean="0"/>
              <a:pPr/>
              <a:t>3/11/19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Time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Times"/>
              </a:defRPr>
            </a:lvl1pPr>
          </a:lstStyle>
          <a:p>
            <a:fld id="{A27B79CA-EC2F-B542-A685-4AF814194291}" type="slidenum">
              <a:rPr lang="en-US" smtClean="0"/>
              <a:pPr/>
              <a:t>‹#›</a:t>
            </a:fld>
            <a:endParaRPr lang="en-US"/>
          </a:p>
        </p:txBody>
      </p:sp>
    </p:spTree>
    <p:extLst>
      <p:ext uri="{BB962C8B-B14F-4D97-AF65-F5344CB8AC3E}">
        <p14:creationId xmlns:p14="http://schemas.microsoft.com/office/powerpoint/2010/main" val="128625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6.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8.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oleObject" Target="../embeddings/oleObject12.bin"/><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3562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a:latin typeface="Times" charset="0"/>
                <a:ea typeface="ＭＳ Ｐゴシック" charset="0"/>
                <a:cs typeface="ＭＳ Ｐゴシック" charset="0"/>
              </a:rPr>
              <a:t>Correlation Coefficient</a:t>
            </a:r>
          </a:p>
        </p:txBody>
      </p:sp>
      <p:sp>
        <p:nvSpPr>
          <p:cNvPr id="21506" name="Rectangle 3"/>
          <p:cNvSpPr>
            <a:spLocks noGrp="1" noChangeArrowheads="1"/>
          </p:cNvSpPr>
          <p:nvPr>
            <p:ph type="body" idx="1"/>
          </p:nvPr>
        </p:nvSpPr>
        <p:spPr>
          <a:xfrm>
            <a:off x="1676400" y="1828800"/>
            <a:ext cx="5486400" cy="4038600"/>
          </a:xfrm>
        </p:spPr>
        <p:txBody>
          <a:bodyPr/>
          <a:lstStyle/>
          <a:p>
            <a:pPr eaLnBrk="1" hangingPunct="1"/>
            <a:r>
              <a:rPr lang="en-US" dirty="0">
                <a:latin typeface="Times" charset="0"/>
                <a:ea typeface="ＭＳ Ｐゴシック" charset="0"/>
                <a:cs typeface="ＭＳ Ｐゴシック" charset="0"/>
              </a:rPr>
              <a:t>A single number that represents the </a:t>
            </a:r>
            <a:r>
              <a:rPr lang="en-US" i="1" dirty="0">
                <a:latin typeface="Times" charset="0"/>
                <a:ea typeface="ＭＳ Ｐゴシック" charset="0"/>
                <a:cs typeface="ＭＳ Ｐゴシック" charset="0"/>
              </a:rPr>
              <a:t>strength</a:t>
            </a:r>
            <a:r>
              <a:rPr lang="en-US" dirty="0">
                <a:latin typeface="Times" charset="0"/>
                <a:ea typeface="ＭＳ Ｐゴシック" charset="0"/>
                <a:cs typeface="ＭＳ Ｐゴシック" charset="0"/>
              </a:rPr>
              <a:t> and </a:t>
            </a:r>
            <a:r>
              <a:rPr lang="en-US" i="1" dirty="0">
                <a:latin typeface="Times" charset="0"/>
                <a:ea typeface="ＭＳ Ｐゴシック" charset="0"/>
                <a:cs typeface="ＭＳ Ｐゴシック" charset="0"/>
              </a:rPr>
              <a:t>direction</a:t>
            </a:r>
            <a:r>
              <a:rPr lang="en-US" dirty="0">
                <a:latin typeface="Times" charset="0"/>
                <a:ea typeface="ＭＳ Ｐゴシック" charset="0"/>
                <a:cs typeface="ＭＳ Ｐゴシック" charset="0"/>
              </a:rPr>
              <a:t> of a relationship between two variables within the same sample.</a:t>
            </a:r>
          </a:p>
        </p:txBody>
      </p:sp>
    </p:spTree>
    <p:extLst>
      <p:ext uri="{BB962C8B-B14F-4D97-AF65-F5344CB8AC3E}">
        <p14:creationId xmlns:p14="http://schemas.microsoft.com/office/powerpoint/2010/main" val="293909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a:t>
            </a:r>
          </a:p>
        </p:txBody>
      </p:sp>
      <p:graphicFrame>
        <p:nvGraphicFramePr>
          <p:cNvPr id="23554" name="Object 2"/>
          <p:cNvGraphicFramePr>
            <a:graphicFrameLocks noChangeAspect="1"/>
          </p:cNvGraphicFramePr>
          <p:nvPr/>
        </p:nvGraphicFramePr>
        <p:xfrm>
          <a:off x="304800" y="2057400"/>
          <a:ext cx="2944813" cy="4267200"/>
        </p:xfrm>
        <a:graphic>
          <a:graphicData uri="http://schemas.openxmlformats.org/presentationml/2006/ole">
            <mc:AlternateContent xmlns:mc="http://schemas.openxmlformats.org/markup-compatibility/2006">
              <mc:Choice xmlns:v="urn:schemas-microsoft-com:vml" Requires="v">
                <p:oleObj spid="_x0000_s10309" name="Worksheet" r:id="rId4" imgW="1930400" imgH="2794000" progId="Excel.Sheet.8">
                  <p:embed/>
                </p:oleObj>
              </mc:Choice>
              <mc:Fallback>
                <p:oleObj name="Worksheet" r:id="rId4" imgW="1930400" imgH="2794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2944813" cy="426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0486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905967128"/>
              </p:ext>
            </p:extLst>
          </p:nvPr>
        </p:nvGraphicFramePr>
        <p:xfrm>
          <a:off x="3987800" y="2397850"/>
          <a:ext cx="4699000" cy="3022600"/>
        </p:xfrm>
        <a:graphic>
          <a:graphicData uri="http://schemas.openxmlformats.org/drawingml/2006/chart">
            <c:chart xmlns:c="http://schemas.openxmlformats.org/drawingml/2006/chart" xmlns:r="http://schemas.openxmlformats.org/officeDocument/2006/relationships" r:id="rId4"/>
          </a:graphicData>
        </a:graphic>
      </p:graphicFrame>
      <p:sp>
        <p:nvSpPr>
          <p:cNvPr id="2560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Correlation—Positive</a:t>
            </a:r>
          </a:p>
        </p:txBody>
      </p:sp>
      <p:graphicFrame>
        <p:nvGraphicFramePr>
          <p:cNvPr id="25602" name="Object 2"/>
          <p:cNvGraphicFramePr>
            <a:graphicFrameLocks noChangeAspect="1"/>
          </p:cNvGraphicFramePr>
          <p:nvPr/>
        </p:nvGraphicFramePr>
        <p:xfrm>
          <a:off x="304800" y="2057400"/>
          <a:ext cx="2944813" cy="4267200"/>
        </p:xfrm>
        <a:graphic>
          <a:graphicData uri="http://schemas.openxmlformats.org/presentationml/2006/ole">
            <mc:AlternateContent xmlns:mc="http://schemas.openxmlformats.org/markup-compatibility/2006">
              <mc:Choice xmlns:v="urn:schemas-microsoft-com:vml" Requires="v">
                <p:oleObj spid="_x0000_s12376" name="Worksheet" r:id="rId5" imgW="1930400" imgH="2794000" progId="Excel.Sheet.8">
                  <p:embed/>
                </p:oleObj>
              </mc:Choice>
              <mc:Fallback>
                <p:oleObj name="Worksheet" r:id="rId5" imgW="1930400" imgH="2794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57400"/>
                        <a:ext cx="2944813" cy="426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13"/>
          <p:cNvGrpSpPr>
            <a:grpSpLocks/>
          </p:cNvGrpSpPr>
          <p:nvPr/>
        </p:nvGrpSpPr>
        <p:grpSpPr bwMode="auto">
          <a:xfrm>
            <a:off x="7303563" y="2210275"/>
            <a:ext cx="1047750" cy="857250"/>
            <a:chOff x="4523" y="1369"/>
            <a:chExt cx="660" cy="540"/>
          </a:xfrm>
        </p:grpSpPr>
        <p:sp>
          <p:nvSpPr>
            <p:cNvPr id="25610" name="Oval 5"/>
            <p:cNvSpPr>
              <a:spLocks noChangeArrowheads="1"/>
            </p:cNvSpPr>
            <p:nvPr/>
          </p:nvSpPr>
          <p:spPr bwMode="auto">
            <a:xfrm>
              <a:off x="4565" y="1621"/>
              <a:ext cx="256" cy="28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11" name="Text Box 6"/>
            <p:cNvSpPr txBox="1">
              <a:spLocks noChangeArrowheads="1"/>
            </p:cNvSpPr>
            <p:nvPr/>
          </p:nvSpPr>
          <p:spPr bwMode="auto">
            <a:xfrm>
              <a:off x="4523" y="1369"/>
              <a:ext cx="660"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a:t>Ray</a:t>
              </a:r>
              <a:endParaRPr lang="en-US"/>
            </a:p>
          </p:txBody>
        </p:sp>
      </p:grpSp>
      <p:grpSp>
        <p:nvGrpSpPr>
          <p:cNvPr id="3" name="Group 12"/>
          <p:cNvGrpSpPr>
            <a:grpSpLocks/>
          </p:cNvGrpSpPr>
          <p:nvPr/>
        </p:nvGrpSpPr>
        <p:grpSpPr bwMode="auto">
          <a:xfrm>
            <a:off x="6123680" y="3234747"/>
            <a:ext cx="1047750" cy="804863"/>
            <a:chOff x="3761" y="2092"/>
            <a:chExt cx="660" cy="507"/>
          </a:xfrm>
        </p:grpSpPr>
        <p:sp>
          <p:nvSpPr>
            <p:cNvPr id="25608" name="Oval 10"/>
            <p:cNvSpPr>
              <a:spLocks noChangeArrowheads="1"/>
            </p:cNvSpPr>
            <p:nvPr/>
          </p:nvSpPr>
          <p:spPr bwMode="auto">
            <a:xfrm>
              <a:off x="4078" y="2311"/>
              <a:ext cx="256" cy="28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9" name="Text Box 11"/>
            <p:cNvSpPr txBox="1">
              <a:spLocks noChangeArrowheads="1"/>
            </p:cNvSpPr>
            <p:nvPr/>
          </p:nvSpPr>
          <p:spPr bwMode="auto">
            <a:xfrm>
              <a:off x="3761" y="2092"/>
              <a:ext cx="66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a:t>Megan</a:t>
              </a:r>
              <a:endParaRPr lang="en-US"/>
            </a:p>
          </p:txBody>
        </p:sp>
      </p:grpSp>
      <p:sp>
        <p:nvSpPr>
          <p:cNvPr id="25606" name="TextBox 12"/>
          <p:cNvSpPr txBox="1">
            <a:spLocks noChangeArrowheads="1"/>
          </p:cNvSpPr>
          <p:nvPr/>
        </p:nvSpPr>
        <p:spPr bwMode="auto">
          <a:xfrm>
            <a:off x="5926138" y="5621338"/>
            <a:ext cx="59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Age</a:t>
            </a:r>
            <a:endParaRPr lang="en-US">
              <a:latin typeface="Arial" charset="0"/>
              <a:cs typeface="Arial" charset="0"/>
            </a:endParaRPr>
          </a:p>
        </p:txBody>
      </p:sp>
      <p:sp>
        <p:nvSpPr>
          <p:cNvPr id="25607" name="TextBox 13"/>
          <p:cNvSpPr txBox="1">
            <a:spLocks noChangeArrowheads="1"/>
          </p:cNvSpPr>
          <p:nvPr/>
        </p:nvSpPr>
        <p:spPr bwMode="auto">
          <a:xfrm rot="16200000">
            <a:off x="2202549" y="3031331"/>
            <a:ext cx="308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Arial" charset="0"/>
                <a:cs typeface="Arial" charset="0"/>
              </a:rPr>
              <a:t>Years of Teaching</a:t>
            </a:r>
          </a:p>
        </p:txBody>
      </p:sp>
    </p:spTree>
    <p:extLst>
      <p:ext uri="{BB962C8B-B14F-4D97-AF65-F5344CB8AC3E}">
        <p14:creationId xmlns:p14="http://schemas.microsoft.com/office/powerpoint/2010/main" val="297843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85932229"/>
              </p:ext>
            </p:extLst>
          </p:nvPr>
        </p:nvGraphicFramePr>
        <p:xfrm>
          <a:off x="3987800" y="2397850"/>
          <a:ext cx="4699000" cy="3022600"/>
        </p:xfrm>
        <a:graphic>
          <a:graphicData uri="http://schemas.openxmlformats.org/drawingml/2006/chart">
            <c:chart xmlns:c="http://schemas.openxmlformats.org/drawingml/2006/chart" xmlns:r="http://schemas.openxmlformats.org/officeDocument/2006/relationships" r:id="rId4"/>
          </a:graphicData>
        </a:graphic>
      </p:graphicFrame>
      <p:sp>
        <p:nvSpPr>
          <p:cNvPr id="2560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Correlation—Positive</a:t>
            </a:r>
          </a:p>
        </p:txBody>
      </p:sp>
      <p:graphicFrame>
        <p:nvGraphicFramePr>
          <p:cNvPr id="25602" name="Object 2"/>
          <p:cNvGraphicFramePr>
            <a:graphicFrameLocks noChangeAspect="1"/>
          </p:cNvGraphicFramePr>
          <p:nvPr/>
        </p:nvGraphicFramePr>
        <p:xfrm>
          <a:off x="304800" y="2057400"/>
          <a:ext cx="2944813" cy="4267200"/>
        </p:xfrm>
        <a:graphic>
          <a:graphicData uri="http://schemas.openxmlformats.org/presentationml/2006/ole">
            <mc:AlternateContent xmlns:mc="http://schemas.openxmlformats.org/markup-compatibility/2006">
              <mc:Choice xmlns:v="urn:schemas-microsoft-com:vml" Requires="v">
                <p:oleObj spid="_x0000_s26655" name="Worksheet" r:id="rId5" imgW="1930400" imgH="2794000" progId="Excel.Sheet.8">
                  <p:embed/>
                </p:oleObj>
              </mc:Choice>
              <mc:Fallback>
                <p:oleObj name="Worksheet" r:id="rId5" imgW="1930400" imgH="2794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57400"/>
                        <a:ext cx="2944813" cy="426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6" name="TextBox 12"/>
          <p:cNvSpPr txBox="1">
            <a:spLocks noChangeArrowheads="1"/>
          </p:cNvSpPr>
          <p:nvPr/>
        </p:nvSpPr>
        <p:spPr bwMode="auto">
          <a:xfrm>
            <a:off x="5926138" y="5621338"/>
            <a:ext cx="59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Age</a:t>
            </a:r>
            <a:endParaRPr lang="en-US">
              <a:latin typeface="Arial" charset="0"/>
              <a:cs typeface="Arial" charset="0"/>
            </a:endParaRPr>
          </a:p>
        </p:txBody>
      </p:sp>
      <p:sp>
        <p:nvSpPr>
          <p:cNvPr id="25607" name="TextBox 13"/>
          <p:cNvSpPr txBox="1">
            <a:spLocks noChangeArrowheads="1"/>
          </p:cNvSpPr>
          <p:nvPr/>
        </p:nvSpPr>
        <p:spPr bwMode="auto">
          <a:xfrm rot="16200000">
            <a:off x="2202549" y="3031331"/>
            <a:ext cx="308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Arial" charset="0"/>
                <a:cs typeface="Arial" charset="0"/>
              </a:rPr>
              <a:t>Years of Teaching</a:t>
            </a:r>
          </a:p>
        </p:txBody>
      </p:sp>
      <p:cxnSp>
        <p:nvCxnSpPr>
          <p:cNvPr id="5" name="Straight Connector 4"/>
          <p:cNvCxnSpPr/>
          <p:nvPr/>
        </p:nvCxnSpPr>
        <p:spPr>
          <a:xfrm flipV="1">
            <a:off x="6087451" y="3033422"/>
            <a:ext cx="1647756" cy="18473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9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300" fill="hold">
                                          <p:stCondLst>
                                            <p:cond delay="0"/>
                                          </p:stCondLst>
                                        </p:cTn>
                                        <p:tgtEl>
                                          <p:spTgt spid="5"/>
                                        </p:tgtEl>
                                        <p:attrNameLst>
                                          <p:attrName>r</p:attrName>
                                        </p:attrNameLst>
                                      </p:cBhvr>
                                    </p:animRot>
                                    <p:animRot by="-240000">
                                      <p:cBhvr>
                                        <p:cTn id="9" dur="600" fill="hold">
                                          <p:stCondLst>
                                            <p:cond delay="600"/>
                                          </p:stCondLst>
                                        </p:cTn>
                                        <p:tgtEl>
                                          <p:spTgt spid="5"/>
                                        </p:tgtEl>
                                        <p:attrNameLst>
                                          <p:attrName>r</p:attrName>
                                        </p:attrNameLst>
                                      </p:cBhvr>
                                    </p:animRot>
                                    <p:animRot by="240000">
                                      <p:cBhvr>
                                        <p:cTn id="10" dur="600" fill="hold">
                                          <p:stCondLst>
                                            <p:cond delay="1200"/>
                                          </p:stCondLst>
                                        </p:cTn>
                                        <p:tgtEl>
                                          <p:spTgt spid="5"/>
                                        </p:tgtEl>
                                        <p:attrNameLst>
                                          <p:attrName>r</p:attrName>
                                        </p:attrNameLst>
                                      </p:cBhvr>
                                    </p:animRot>
                                    <p:animRot by="-240000">
                                      <p:cBhvr>
                                        <p:cTn id="11" dur="600" fill="hold">
                                          <p:stCondLst>
                                            <p:cond delay="1800"/>
                                          </p:stCondLst>
                                        </p:cTn>
                                        <p:tgtEl>
                                          <p:spTgt spid="5"/>
                                        </p:tgtEl>
                                        <p:attrNameLst>
                                          <p:attrName>r</p:attrName>
                                        </p:attrNameLst>
                                      </p:cBhvr>
                                    </p:animRot>
                                    <p:animRot by="120000">
                                      <p:cBhvr>
                                        <p:cTn id="12" dur="600" fill="hold">
                                          <p:stCondLst>
                                            <p:cond delay="2400"/>
                                          </p:stCondLst>
                                        </p:cTn>
                                        <p:tgtEl>
                                          <p:spTgt spid="5"/>
                                        </p:tgtEl>
                                        <p:attrNameLst>
                                          <p:attrName>r</p:attrName>
                                        </p:attrNameLst>
                                      </p:cBhvr>
                                    </p:animRot>
                                  </p:childTnLst>
                                </p:cTn>
                              </p:par>
                              <p:par>
                                <p:cTn id="13" presetID="0" presetClass="path" presetSubtype="0" accel="50000" decel="50000" fill="hold" nodeType="withEffect">
                                  <p:stCondLst>
                                    <p:cond delay="0"/>
                                  </p:stCondLst>
                                  <p:childTnLst>
                                    <p:animMotion origin="layout" path="M -2.08297E-7 -4.47326E-6 C -0.00364 -0.00069 -0.00538 -0.00116 -0.00798 -0.00417 C -0.00868 -0.00741 -0.00989 -0.00972 -0.01059 -0.01273 C -0.01076 -0.01343 -0.01111 -0.01482 -0.01111 -0.01482 C -0.01163 -0.02778 -0.01145 -0.02848 -0.01267 -0.03728 C -0.0118 -0.04469 -0.00989 -0.04237 -0.00416 -0.04168 C -0.00035 -0.0382 -0.00312 -0.03334 0.00052 -0.03172 C 0.00382 -0.03218 0.00677 -0.03427 0.00799 -0.02964 C 0.00816 -0.02547 0.00781 -0.0213 0.00851 -0.0169 C 0.00868 -0.01459 0.0125 -0.01343 0.01371 -0.01204 C 0.01701 -0.00834 0.01753 -0.00278 0.02066 0.00139 C 0.02118 0.00347 0.0217 0.00556 0.02222 0.00764 C 0.02239 0.00834 0.02274 0.00972 0.02274 0.00972 C 0.01996 0.01204 0.01684 0.01297 0.01424 0.01551 C 0.01302 0.01968 0.01007 0.01806 0.00747 0.0176 C 0.00365 0.01574 0.00469 0.01343 0.00417 0.00834 C 0.00365 0.00486 0.00174 0.00185 -2.08297E-7 -4.47326E-6 Z " pathEditMode="relative" ptsTypes="fffffffffffffffff">
                                      <p:cBhvr>
                                        <p:cTn id="14"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26126772"/>
              </p:ext>
            </p:extLst>
          </p:nvPr>
        </p:nvGraphicFramePr>
        <p:xfrm>
          <a:off x="3987800" y="2397850"/>
          <a:ext cx="4699000" cy="3022600"/>
        </p:xfrm>
        <a:graphic>
          <a:graphicData uri="http://schemas.openxmlformats.org/drawingml/2006/chart">
            <c:chart xmlns:c="http://schemas.openxmlformats.org/drawingml/2006/chart" xmlns:r="http://schemas.openxmlformats.org/officeDocument/2006/relationships" r:id="rId4"/>
          </a:graphicData>
        </a:graphic>
      </p:graphicFrame>
      <p:sp>
        <p:nvSpPr>
          <p:cNvPr id="29698" name="Rectangle 3"/>
          <p:cNvSpPr>
            <a:spLocks noGrp="1" noChangeArrowheads="1"/>
          </p:cNvSpPr>
          <p:nvPr>
            <p:ph type="title"/>
          </p:nvPr>
        </p:nvSpPr>
        <p:spPr>
          <a:xfrm>
            <a:off x="457200" y="305617"/>
            <a:ext cx="8229600" cy="1143000"/>
          </a:xfrm>
        </p:spPr>
        <p:txBody>
          <a:bodyPr/>
          <a:lstStyle/>
          <a:p>
            <a:pPr eaLnBrk="1" hangingPunct="1"/>
            <a:r>
              <a:rPr lang="en-US">
                <a:latin typeface="Times" charset="0"/>
                <a:ea typeface="ＭＳ Ｐゴシック" charset="0"/>
                <a:cs typeface="ＭＳ Ｐゴシック" charset="0"/>
              </a:rPr>
              <a:t>Correlation—Positive</a:t>
            </a:r>
          </a:p>
        </p:txBody>
      </p:sp>
      <p:graphicFrame>
        <p:nvGraphicFramePr>
          <p:cNvPr id="29699" name="Object 3"/>
          <p:cNvGraphicFramePr>
            <a:graphicFrameLocks noChangeAspect="1"/>
          </p:cNvGraphicFramePr>
          <p:nvPr>
            <p:extLst>
              <p:ext uri="{D42A27DB-BD31-4B8C-83A1-F6EECF244321}">
                <p14:modId xmlns:p14="http://schemas.microsoft.com/office/powerpoint/2010/main" val="3332232851"/>
              </p:ext>
            </p:extLst>
          </p:nvPr>
        </p:nvGraphicFramePr>
        <p:xfrm>
          <a:off x="304800" y="2038350"/>
          <a:ext cx="2944813" cy="4305300"/>
        </p:xfrm>
        <a:graphic>
          <a:graphicData uri="http://schemas.openxmlformats.org/presentationml/2006/ole">
            <mc:AlternateContent xmlns:mc="http://schemas.openxmlformats.org/markup-compatibility/2006">
              <mc:Choice xmlns:v="urn:schemas-microsoft-com:vml" Requires="v">
                <p:oleObj spid="_x0000_s16471" name="Worksheet" r:id="rId5" imgW="1930400" imgH="2819400" progId="Excel.Sheet.8">
                  <p:embed/>
                </p:oleObj>
              </mc:Choice>
              <mc:Fallback>
                <p:oleObj name="Worksheet" r:id="rId5" imgW="1930400" imgH="2819400" progId="Excel.Sheet.8">
                  <p:embed/>
                  <p:pic>
                    <p:nvPicPr>
                      <p:cNvPr id="0" name=""/>
                      <p:cNvPicPr>
                        <a:picLocks noChangeAspect="1" noChangeArrowheads="1"/>
                      </p:cNvPicPr>
                      <p:nvPr/>
                    </p:nvPicPr>
                    <p:blipFill>
                      <a:blip r:embed="rId6"/>
                      <a:srcRect/>
                      <a:stretch>
                        <a:fillRect/>
                      </a:stretch>
                    </p:blipFill>
                    <p:spPr bwMode="auto">
                      <a:xfrm>
                        <a:off x="304800" y="2038350"/>
                        <a:ext cx="2944813" cy="430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0" name="Text Box 5"/>
          <p:cNvSpPr txBox="1">
            <a:spLocks noChangeArrowheads="1"/>
          </p:cNvSpPr>
          <p:nvPr/>
        </p:nvSpPr>
        <p:spPr bwMode="auto">
          <a:xfrm>
            <a:off x="4632325" y="2727325"/>
            <a:ext cx="717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0.88</a:t>
            </a:r>
          </a:p>
        </p:txBody>
      </p:sp>
      <p:sp>
        <p:nvSpPr>
          <p:cNvPr id="29701" name="TextBox 7"/>
          <p:cNvSpPr txBox="1">
            <a:spLocks noChangeArrowheads="1"/>
          </p:cNvSpPr>
          <p:nvPr/>
        </p:nvSpPr>
        <p:spPr bwMode="auto">
          <a:xfrm>
            <a:off x="5926138" y="5621338"/>
            <a:ext cx="59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Age</a:t>
            </a:r>
            <a:endParaRPr lang="en-US">
              <a:latin typeface="Arial" charset="0"/>
              <a:cs typeface="Arial" charset="0"/>
            </a:endParaRPr>
          </a:p>
        </p:txBody>
      </p:sp>
      <p:sp>
        <p:nvSpPr>
          <p:cNvPr id="29702" name="TextBox 8"/>
          <p:cNvSpPr txBox="1">
            <a:spLocks noChangeArrowheads="1"/>
          </p:cNvSpPr>
          <p:nvPr/>
        </p:nvSpPr>
        <p:spPr bwMode="auto">
          <a:xfrm rot="16200000">
            <a:off x="2190219" y="3031331"/>
            <a:ext cx="308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Arial" charset="0"/>
                <a:cs typeface="Arial" charset="0"/>
              </a:rPr>
              <a:t>Years of Teaching</a:t>
            </a:r>
          </a:p>
        </p:txBody>
      </p:sp>
    </p:spTree>
    <p:extLst>
      <p:ext uri="{BB962C8B-B14F-4D97-AF65-F5344CB8AC3E}">
        <p14:creationId xmlns:p14="http://schemas.microsoft.com/office/powerpoint/2010/main" val="233527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4198733092"/>
              </p:ext>
            </p:extLst>
          </p:nvPr>
        </p:nvGraphicFramePr>
        <p:xfrm>
          <a:off x="3429459" y="1828800"/>
          <a:ext cx="5835722" cy="3976689"/>
        </p:xfrm>
        <a:graphic>
          <a:graphicData uri="http://schemas.openxmlformats.org/presentationml/2006/ole">
            <mc:AlternateContent xmlns:mc="http://schemas.openxmlformats.org/markup-compatibility/2006">
              <mc:Choice xmlns:v="urn:schemas-microsoft-com:vml" Requires="v">
                <p:oleObj spid="_x0000_s20603" name="Worksheet" r:id="rId4" imgW="5791200" imgH="3810000" progId="Excel.Sheet.8">
                  <p:embed/>
                </p:oleObj>
              </mc:Choice>
              <mc:Fallback>
                <p:oleObj name="Worksheet" r:id="rId4" imgW="5791200" imgH="3810000" progId="Excel.Sheet.8">
                  <p:embed/>
                  <p:pic>
                    <p:nvPicPr>
                      <p:cNvPr id="0" name=""/>
                      <p:cNvPicPr>
                        <a:picLocks noChangeAspect="1" noChangeArrowheads="1"/>
                      </p:cNvPicPr>
                      <p:nvPr/>
                    </p:nvPicPr>
                    <p:blipFill>
                      <a:blip r:embed="rId5"/>
                      <a:srcRect/>
                      <a:stretch>
                        <a:fillRect/>
                      </a:stretch>
                    </p:blipFill>
                    <p:spPr bwMode="auto">
                      <a:xfrm>
                        <a:off x="3429459" y="1828800"/>
                        <a:ext cx="5835722" cy="3976689"/>
                      </a:xfrm>
                      <a:prstGeom prst="rect">
                        <a:avLst/>
                      </a:prstGeom>
                      <a:noFill/>
                      <a:ln>
                        <a:noFill/>
                      </a:ln>
                      <a:effectLst/>
                      <a:extLst/>
                    </p:spPr>
                  </p:pic>
                </p:oleObj>
              </mc:Fallback>
            </mc:AlternateContent>
          </a:graphicData>
        </a:graphic>
      </p:graphicFrame>
      <p:sp>
        <p:nvSpPr>
          <p:cNvPr id="33794" name="Rectangle 3"/>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Correlation—Negative</a:t>
            </a:r>
          </a:p>
        </p:txBody>
      </p:sp>
      <p:graphicFrame>
        <p:nvGraphicFramePr>
          <p:cNvPr id="33795" name="Object 3"/>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20604" name="Worksheet" r:id="rId6" imgW="1930400" imgH="2946400" progId="Excel.Sheet.8">
                  <p:embed/>
                </p:oleObj>
              </mc:Choice>
              <mc:Fallback>
                <p:oleObj name="Worksheet" r:id="rId6" imgW="1930400" imgH="29464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796" name="Text Box 5"/>
          <p:cNvSpPr txBox="1">
            <a:spLocks noChangeArrowheads="1"/>
          </p:cNvSpPr>
          <p:nvPr/>
        </p:nvSpPr>
        <p:spPr bwMode="auto">
          <a:xfrm>
            <a:off x="6537325" y="2803525"/>
            <a:ext cx="819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-0.71</a:t>
            </a:r>
          </a:p>
        </p:txBody>
      </p:sp>
      <p:sp>
        <p:nvSpPr>
          <p:cNvPr id="33797" name="TextBox 7"/>
          <p:cNvSpPr txBox="1">
            <a:spLocks noChangeArrowheads="1"/>
          </p:cNvSpPr>
          <p:nvPr/>
        </p:nvSpPr>
        <p:spPr bwMode="auto">
          <a:xfrm>
            <a:off x="5519738" y="5621338"/>
            <a:ext cx="2473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Years of Teaching</a:t>
            </a:r>
            <a:endParaRPr lang="en-US">
              <a:latin typeface="Arial" charset="0"/>
              <a:cs typeface="Arial" charset="0"/>
            </a:endParaRPr>
          </a:p>
        </p:txBody>
      </p:sp>
      <p:sp>
        <p:nvSpPr>
          <p:cNvPr id="33798" name="TextBox 8"/>
          <p:cNvSpPr txBox="1">
            <a:spLocks noChangeArrowheads="1"/>
          </p:cNvSpPr>
          <p:nvPr/>
        </p:nvSpPr>
        <p:spPr bwMode="auto">
          <a:xfrm rot="-5400000">
            <a:off x="2251869" y="3031331"/>
            <a:ext cx="308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Sick Leave Days</a:t>
            </a:r>
          </a:p>
        </p:txBody>
      </p:sp>
      <p:sp>
        <p:nvSpPr>
          <p:cNvPr id="2" name="Rectangle 1"/>
          <p:cNvSpPr/>
          <p:nvPr/>
        </p:nvSpPr>
        <p:spPr>
          <a:xfrm>
            <a:off x="6325127" y="2803525"/>
            <a:ext cx="1269957" cy="673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2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Object 2"/>
          <p:cNvGraphicFramePr>
            <a:graphicFrameLocks noChangeAspect="1"/>
          </p:cNvGraphicFramePr>
          <p:nvPr>
            <p:extLst>
              <p:ext uri="{D42A27DB-BD31-4B8C-83A1-F6EECF244321}">
                <p14:modId xmlns:p14="http://schemas.microsoft.com/office/powerpoint/2010/main" val="84871595"/>
              </p:ext>
            </p:extLst>
          </p:nvPr>
        </p:nvGraphicFramePr>
        <p:xfrm>
          <a:off x="3429459" y="1828800"/>
          <a:ext cx="5835722" cy="3976689"/>
        </p:xfrm>
        <a:graphic>
          <a:graphicData uri="http://schemas.openxmlformats.org/presentationml/2006/ole">
            <mc:AlternateContent xmlns:mc="http://schemas.openxmlformats.org/markup-compatibility/2006">
              <mc:Choice xmlns:v="urn:schemas-microsoft-com:vml" Requires="v">
                <p:oleObj spid="_x0000_s1125" name="Worksheet" r:id="rId4" imgW="5791200" imgH="3810000" progId="Excel.Sheet.8">
                  <p:embed/>
                </p:oleObj>
              </mc:Choice>
              <mc:Fallback>
                <p:oleObj name="Worksheet" r:id="rId4" imgW="5791200" imgH="3810000" progId="Excel.Sheet.8">
                  <p:embed/>
                  <p:pic>
                    <p:nvPicPr>
                      <p:cNvPr id="0" name=""/>
                      <p:cNvPicPr>
                        <a:picLocks noChangeAspect="1" noChangeArrowheads="1"/>
                      </p:cNvPicPr>
                      <p:nvPr/>
                    </p:nvPicPr>
                    <p:blipFill>
                      <a:blip r:embed="rId5"/>
                      <a:srcRect/>
                      <a:stretch>
                        <a:fillRect/>
                      </a:stretch>
                    </p:blipFill>
                    <p:spPr bwMode="auto">
                      <a:xfrm>
                        <a:off x="3429459" y="1828800"/>
                        <a:ext cx="5835722" cy="3976689"/>
                      </a:xfrm>
                      <a:prstGeom prst="rect">
                        <a:avLst/>
                      </a:prstGeom>
                      <a:noFill/>
                      <a:ln>
                        <a:noFill/>
                      </a:ln>
                      <a:effectLst/>
                      <a:extLst/>
                    </p:spPr>
                  </p:pic>
                </p:oleObj>
              </mc:Fallback>
            </mc:AlternateContent>
          </a:graphicData>
        </a:graphic>
      </p:graphicFrame>
      <p:sp>
        <p:nvSpPr>
          <p:cNvPr id="33794" name="Rectangle 3"/>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Correlation—Negative</a:t>
            </a:r>
          </a:p>
        </p:txBody>
      </p:sp>
      <p:graphicFrame>
        <p:nvGraphicFramePr>
          <p:cNvPr id="33795" name="Object 3"/>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1126" name="Worksheet" r:id="rId6" imgW="1930400" imgH="2946400" progId="Excel.Sheet.8">
                  <p:embed/>
                </p:oleObj>
              </mc:Choice>
              <mc:Fallback>
                <p:oleObj name="Worksheet" r:id="rId6" imgW="1930400" imgH="29464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796" name="Text Box 5"/>
          <p:cNvSpPr txBox="1">
            <a:spLocks noChangeArrowheads="1"/>
          </p:cNvSpPr>
          <p:nvPr/>
        </p:nvSpPr>
        <p:spPr bwMode="auto">
          <a:xfrm>
            <a:off x="6537325" y="2803525"/>
            <a:ext cx="819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-0.71</a:t>
            </a:r>
          </a:p>
        </p:txBody>
      </p:sp>
      <p:sp>
        <p:nvSpPr>
          <p:cNvPr id="33797" name="TextBox 7"/>
          <p:cNvSpPr txBox="1">
            <a:spLocks noChangeArrowheads="1"/>
          </p:cNvSpPr>
          <p:nvPr/>
        </p:nvSpPr>
        <p:spPr bwMode="auto">
          <a:xfrm>
            <a:off x="5519738" y="5621338"/>
            <a:ext cx="2473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Years of Teaching</a:t>
            </a:r>
            <a:endParaRPr lang="en-US">
              <a:latin typeface="Arial" charset="0"/>
              <a:cs typeface="Arial" charset="0"/>
            </a:endParaRPr>
          </a:p>
        </p:txBody>
      </p:sp>
      <p:sp>
        <p:nvSpPr>
          <p:cNvPr id="33798" name="TextBox 8"/>
          <p:cNvSpPr txBox="1">
            <a:spLocks noChangeArrowheads="1"/>
          </p:cNvSpPr>
          <p:nvPr/>
        </p:nvSpPr>
        <p:spPr bwMode="auto">
          <a:xfrm rot="-5400000">
            <a:off x="2251869" y="3031331"/>
            <a:ext cx="308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Sick Leave Days</a:t>
            </a:r>
          </a:p>
        </p:txBody>
      </p:sp>
    </p:spTree>
    <p:extLst>
      <p:ext uri="{BB962C8B-B14F-4D97-AF65-F5344CB8AC3E}">
        <p14:creationId xmlns:p14="http://schemas.microsoft.com/office/powerpoint/2010/main" val="243798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a:t>
            </a:r>
          </a:p>
        </p:txBody>
      </p:sp>
      <p:graphicFrame>
        <p:nvGraphicFramePr>
          <p:cNvPr id="35842" name="Object 2"/>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22597" name="Worksheet" r:id="rId4" imgW="1930400" imgH="2946400" progId="Excel.Sheet.8">
                  <p:embed/>
                </p:oleObj>
              </mc:Choice>
              <mc:Fallback>
                <p:oleObj name="Worksheet" r:id="rId4" imgW="1930400" imgH="2946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750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noChangeAspect="1"/>
          </p:cNvGraphicFramePr>
          <p:nvPr>
            <p:extLst>
              <p:ext uri="{D42A27DB-BD31-4B8C-83A1-F6EECF244321}">
                <p14:modId xmlns:p14="http://schemas.microsoft.com/office/powerpoint/2010/main" val="922789480"/>
              </p:ext>
            </p:extLst>
          </p:nvPr>
        </p:nvGraphicFramePr>
        <p:xfrm>
          <a:off x="3814763" y="2233477"/>
          <a:ext cx="4872037" cy="3865698"/>
        </p:xfrm>
        <a:graphic>
          <a:graphicData uri="http://schemas.openxmlformats.org/presentationml/2006/ole">
            <mc:AlternateContent xmlns:mc="http://schemas.openxmlformats.org/markup-compatibility/2006">
              <mc:Choice xmlns:v="urn:schemas-microsoft-com:vml" Requires="v">
                <p:oleObj spid="_x0000_s24697" name="Worksheet" r:id="rId4" imgW="4699000" imgH="3086100" progId="Excel.Sheet.8">
                  <p:embed/>
                </p:oleObj>
              </mc:Choice>
              <mc:Fallback>
                <p:oleObj name="Worksheet" r:id="rId4" imgW="4699000" imgH="3086100" progId="Excel.Sheet.8">
                  <p:embed/>
                  <p:pic>
                    <p:nvPicPr>
                      <p:cNvPr id="0" name=""/>
                      <p:cNvPicPr>
                        <a:picLocks noChangeAspect="1" noChangeArrowheads="1"/>
                      </p:cNvPicPr>
                      <p:nvPr/>
                    </p:nvPicPr>
                    <p:blipFill>
                      <a:blip r:embed="rId5"/>
                      <a:srcRect/>
                      <a:stretch>
                        <a:fillRect/>
                      </a:stretch>
                    </p:blipFill>
                    <p:spPr bwMode="auto">
                      <a:xfrm>
                        <a:off x="3814763" y="2233477"/>
                        <a:ext cx="4872037" cy="3865698"/>
                      </a:xfrm>
                      <a:prstGeom prst="rect">
                        <a:avLst/>
                      </a:prstGeom>
                      <a:noFill/>
                      <a:ln>
                        <a:noFill/>
                      </a:ln>
                      <a:effectLst/>
                      <a:extLst/>
                    </p:spPr>
                  </p:pic>
                </p:oleObj>
              </mc:Fallback>
            </mc:AlternateContent>
          </a:graphicData>
        </a:graphic>
      </p:graphicFrame>
      <p:sp>
        <p:nvSpPr>
          <p:cNvPr id="37890" name="Rectangle 3"/>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Correlation—None</a:t>
            </a:r>
          </a:p>
        </p:txBody>
      </p:sp>
      <p:graphicFrame>
        <p:nvGraphicFramePr>
          <p:cNvPr id="37891" name="Object 3"/>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24698" name="Worksheet" r:id="rId6" imgW="1930400" imgH="2946400" progId="Excel.Sheet.8">
                  <p:embed/>
                </p:oleObj>
              </mc:Choice>
              <mc:Fallback>
                <p:oleObj name="Worksheet" r:id="rId6" imgW="1930400" imgH="29464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892" name="Text Box 5"/>
          <p:cNvSpPr txBox="1">
            <a:spLocks noChangeArrowheads="1"/>
          </p:cNvSpPr>
          <p:nvPr/>
        </p:nvSpPr>
        <p:spPr bwMode="auto">
          <a:xfrm>
            <a:off x="7070725" y="4860925"/>
            <a:ext cx="819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-0.07</a:t>
            </a:r>
          </a:p>
        </p:txBody>
      </p:sp>
      <p:sp>
        <p:nvSpPr>
          <p:cNvPr id="37893" name="TextBox 7"/>
          <p:cNvSpPr txBox="1">
            <a:spLocks noChangeArrowheads="1"/>
          </p:cNvSpPr>
          <p:nvPr/>
        </p:nvSpPr>
        <p:spPr bwMode="auto">
          <a:xfrm>
            <a:off x="5519738" y="5791200"/>
            <a:ext cx="2473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Sick Leave Days</a:t>
            </a:r>
            <a:endParaRPr lang="en-US">
              <a:latin typeface="Arial" charset="0"/>
              <a:cs typeface="Arial" charset="0"/>
            </a:endParaRPr>
          </a:p>
        </p:txBody>
      </p:sp>
      <p:sp>
        <p:nvSpPr>
          <p:cNvPr id="37894" name="TextBox 8"/>
          <p:cNvSpPr txBox="1">
            <a:spLocks noChangeArrowheads="1"/>
          </p:cNvSpPr>
          <p:nvPr/>
        </p:nvSpPr>
        <p:spPr bwMode="auto">
          <a:xfrm rot="-5400000">
            <a:off x="2167732" y="3031331"/>
            <a:ext cx="308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Class Size</a:t>
            </a:r>
          </a:p>
        </p:txBody>
      </p:sp>
    </p:spTree>
    <p:extLst>
      <p:ext uri="{BB962C8B-B14F-4D97-AF65-F5344CB8AC3E}">
        <p14:creationId xmlns:p14="http://schemas.microsoft.com/office/powerpoint/2010/main" val="47500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90472" y="1524000"/>
            <a:ext cx="6608064" cy="4424065"/>
            <a:chOff x="1490472" y="1524000"/>
            <a:chExt cx="6608064" cy="4424065"/>
          </a:xfrm>
        </p:grpSpPr>
        <p:sp>
          <p:nvSpPr>
            <p:cNvPr id="29" name="Rectangle 28"/>
            <p:cNvSpPr/>
            <p:nvPr/>
          </p:nvSpPr>
          <p:spPr bwMode="auto">
            <a:xfrm>
              <a:off x="7031736" y="1524000"/>
              <a:ext cx="1066800"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30" name="Rectangle 29"/>
            <p:cNvSpPr/>
            <p:nvPr/>
          </p:nvSpPr>
          <p:spPr bwMode="auto">
            <a:xfrm>
              <a:off x="1490472" y="1524000"/>
              <a:ext cx="1066800"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31" name="Text Box 17"/>
            <p:cNvSpPr txBox="1">
              <a:spLocks noChangeArrowheads="1"/>
            </p:cNvSpPr>
            <p:nvPr/>
          </p:nvSpPr>
          <p:spPr bwMode="auto">
            <a:xfrm>
              <a:off x="1600200" y="5486400"/>
              <a:ext cx="8002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High</a:t>
              </a:r>
            </a:p>
          </p:txBody>
        </p:sp>
        <p:sp>
          <p:nvSpPr>
            <p:cNvPr id="34" name="Text Box 17"/>
            <p:cNvSpPr txBox="1">
              <a:spLocks noChangeArrowheads="1"/>
            </p:cNvSpPr>
            <p:nvPr/>
          </p:nvSpPr>
          <p:spPr bwMode="auto">
            <a:xfrm>
              <a:off x="7239000" y="5486400"/>
              <a:ext cx="8002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High</a:t>
              </a:r>
            </a:p>
          </p:txBody>
        </p:sp>
      </p:grpSp>
      <p:grpSp>
        <p:nvGrpSpPr>
          <p:cNvPr id="4" name="Group 3"/>
          <p:cNvGrpSpPr/>
          <p:nvPr/>
        </p:nvGrpSpPr>
        <p:grpSpPr>
          <a:xfrm>
            <a:off x="3697630" y="1523999"/>
            <a:ext cx="2193883" cy="4424066"/>
            <a:chOff x="3697630" y="1523999"/>
            <a:chExt cx="2193883" cy="4424066"/>
          </a:xfrm>
        </p:grpSpPr>
        <p:sp>
          <p:nvSpPr>
            <p:cNvPr id="2" name="Rectangle 1"/>
            <p:cNvSpPr/>
            <p:nvPr/>
          </p:nvSpPr>
          <p:spPr bwMode="auto">
            <a:xfrm>
              <a:off x="3697630" y="1523999"/>
              <a:ext cx="2193883" cy="3805981"/>
            </a:xfrm>
            <a:custGeom>
              <a:avLst/>
              <a:gdLst>
                <a:gd name="connsiteX0" fmla="*/ 0 w 2133600"/>
                <a:gd name="connsiteY0" fmla="*/ 0 h 3810000"/>
                <a:gd name="connsiteX1" fmla="*/ 2133600 w 2133600"/>
                <a:gd name="connsiteY1" fmla="*/ 0 h 3810000"/>
                <a:gd name="connsiteX2" fmla="*/ 2133600 w 2133600"/>
                <a:gd name="connsiteY2" fmla="*/ 3810000 h 3810000"/>
                <a:gd name="connsiteX3" fmla="*/ 0 w 2133600"/>
                <a:gd name="connsiteY3" fmla="*/ 3810000 h 3810000"/>
                <a:gd name="connsiteX4" fmla="*/ 0 w 2133600"/>
                <a:gd name="connsiteY4" fmla="*/ 0 h 3810000"/>
                <a:gd name="connsiteX0" fmla="*/ 0 w 2169770"/>
                <a:gd name="connsiteY0" fmla="*/ 4019 h 3810000"/>
                <a:gd name="connsiteX1" fmla="*/ 2169770 w 2169770"/>
                <a:gd name="connsiteY1" fmla="*/ 0 h 3810000"/>
                <a:gd name="connsiteX2" fmla="*/ 2169770 w 2169770"/>
                <a:gd name="connsiteY2" fmla="*/ 3810000 h 3810000"/>
                <a:gd name="connsiteX3" fmla="*/ 36170 w 2169770"/>
                <a:gd name="connsiteY3" fmla="*/ 3810000 h 3810000"/>
                <a:gd name="connsiteX4" fmla="*/ 0 w 2169770"/>
                <a:gd name="connsiteY4" fmla="*/ 4019 h 3810000"/>
                <a:gd name="connsiteX0" fmla="*/ 0 w 2169770"/>
                <a:gd name="connsiteY0" fmla="*/ 4019 h 3810000"/>
                <a:gd name="connsiteX1" fmla="*/ 2169770 w 2169770"/>
                <a:gd name="connsiteY1" fmla="*/ 0 h 3810000"/>
                <a:gd name="connsiteX2" fmla="*/ 2169770 w 2169770"/>
                <a:gd name="connsiteY2" fmla="*/ 3810000 h 3810000"/>
                <a:gd name="connsiteX3" fmla="*/ 0 w 2169770"/>
                <a:gd name="connsiteY3" fmla="*/ 3801962 h 3810000"/>
                <a:gd name="connsiteX4" fmla="*/ 0 w 2169770"/>
                <a:gd name="connsiteY4" fmla="*/ 4019 h 3810000"/>
                <a:gd name="connsiteX0" fmla="*/ 0 w 2193883"/>
                <a:gd name="connsiteY0" fmla="*/ 4019 h 3810000"/>
                <a:gd name="connsiteX1" fmla="*/ 2193883 w 2193883"/>
                <a:gd name="connsiteY1" fmla="*/ 0 h 3810000"/>
                <a:gd name="connsiteX2" fmla="*/ 2169770 w 2193883"/>
                <a:gd name="connsiteY2" fmla="*/ 3810000 h 3810000"/>
                <a:gd name="connsiteX3" fmla="*/ 0 w 2193883"/>
                <a:gd name="connsiteY3" fmla="*/ 3801962 h 3810000"/>
                <a:gd name="connsiteX4" fmla="*/ 0 w 2193883"/>
                <a:gd name="connsiteY4" fmla="*/ 4019 h 3810000"/>
                <a:gd name="connsiteX0" fmla="*/ 0 w 2193883"/>
                <a:gd name="connsiteY0" fmla="*/ 4019 h 3805981"/>
                <a:gd name="connsiteX1" fmla="*/ 2193883 w 2193883"/>
                <a:gd name="connsiteY1" fmla="*/ 0 h 3805981"/>
                <a:gd name="connsiteX2" fmla="*/ 2185845 w 2193883"/>
                <a:gd name="connsiteY2" fmla="*/ 3805981 h 3805981"/>
                <a:gd name="connsiteX3" fmla="*/ 0 w 2193883"/>
                <a:gd name="connsiteY3" fmla="*/ 3801962 h 3805981"/>
                <a:gd name="connsiteX4" fmla="*/ 0 w 2193883"/>
                <a:gd name="connsiteY4" fmla="*/ 4019 h 380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883" h="3805981">
                  <a:moveTo>
                    <a:pt x="0" y="4019"/>
                  </a:moveTo>
                  <a:lnTo>
                    <a:pt x="2193883" y="0"/>
                  </a:lnTo>
                  <a:cubicBezTo>
                    <a:pt x="2191204" y="1268660"/>
                    <a:pt x="2188524" y="2537321"/>
                    <a:pt x="2185845" y="3805981"/>
                  </a:cubicBezTo>
                  <a:lnTo>
                    <a:pt x="0" y="3801962"/>
                  </a:lnTo>
                  <a:lnTo>
                    <a:pt x="0" y="4019"/>
                  </a:lnTo>
                  <a:close/>
                </a:path>
              </a:pathLst>
            </a:cu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22" name="Text Box 17"/>
            <p:cNvSpPr txBox="1">
              <a:spLocks noChangeArrowheads="1"/>
            </p:cNvSpPr>
            <p:nvPr/>
          </p:nvSpPr>
          <p:spPr bwMode="auto">
            <a:xfrm>
              <a:off x="3886200" y="5486400"/>
              <a:ext cx="18517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Low or Weak</a:t>
              </a:r>
            </a:p>
          </p:txBody>
        </p:sp>
      </p:grpSp>
      <p:grpSp>
        <p:nvGrpSpPr>
          <p:cNvPr id="7" name="Group 6"/>
          <p:cNvGrpSpPr/>
          <p:nvPr/>
        </p:nvGrpSpPr>
        <p:grpSpPr>
          <a:xfrm>
            <a:off x="2438400" y="1524000"/>
            <a:ext cx="4716725" cy="4424065"/>
            <a:chOff x="2438400" y="1524000"/>
            <a:chExt cx="4716725" cy="4424065"/>
          </a:xfrm>
        </p:grpSpPr>
        <p:sp>
          <p:nvSpPr>
            <p:cNvPr id="26" name="Text Box 17"/>
            <p:cNvSpPr txBox="1">
              <a:spLocks noChangeArrowheads="1"/>
            </p:cNvSpPr>
            <p:nvPr/>
          </p:nvSpPr>
          <p:spPr bwMode="auto">
            <a:xfrm>
              <a:off x="2438400" y="5486400"/>
              <a:ext cx="13639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Moderate</a:t>
              </a:r>
            </a:p>
          </p:txBody>
        </p:sp>
        <p:sp>
          <p:nvSpPr>
            <p:cNvPr id="23" name="Rectangle 22"/>
            <p:cNvSpPr/>
            <p:nvPr/>
          </p:nvSpPr>
          <p:spPr bwMode="auto">
            <a:xfrm>
              <a:off x="2590800" y="1524000"/>
              <a:ext cx="1066800"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24" name="Rectangle 23"/>
            <p:cNvSpPr/>
            <p:nvPr/>
          </p:nvSpPr>
          <p:spPr bwMode="auto">
            <a:xfrm>
              <a:off x="5916168" y="1524000"/>
              <a:ext cx="1078992"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35" name="Text Box 17"/>
            <p:cNvSpPr txBox="1">
              <a:spLocks noChangeArrowheads="1"/>
            </p:cNvSpPr>
            <p:nvPr/>
          </p:nvSpPr>
          <p:spPr bwMode="auto">
            <a:xfrm>
              <a:off x="5791200" y="5486400"/>
              <a:ext cx="13639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Moderate</a:t>
              </a:r>
            </a:p>
          </p:txBody>
        </p:sp>
      </p:grpSp>
      <p:sp>
        <p:nvSpPr>
          <p:cNvPr id="39937" name="Rectangle 2"/>
          <p:cNvSpPr>
            <a:spLocks noGrp="1" noChangeArrowheads="1"/>
          </p:cNvSpPr>
          <p:nvPr>
            <p:ph type="title"/>
          </p:nvPr>
        </p:nvSpPr>
        <p:spPr>
          <a:xfrm>
            <a:off x="703263" y="346075"/>
            <a:ext cx="7772400" cy="1143000"/>
          </a:xfrm>
        </p:spPr>
        <p:txBody>
          <a:bodyPr/>
          <a:lstStyle/>
          <a:p>
            <a:pPr eaLnBrk="1" hangingPunct="1"/>
            <a:r>
              <a:rPr lang="en-US">
                <a:latin typeface="Times" charset="0"/>
                <a:ea typeface="ＭＳ Ｐゴシック" charset="0"/>
                <a:cs typeface="ＭＳ Ｐゴシック" charset="0"/>
              </a:rPr>
              <a:t>Correlation Range</a:t>
            </a:r>
          </a:p>
        </p:txBody>
      </p:sp>
      <p:sp>
        <p:nvSpPr>
          <p:cNvPr id="39938" name="Text Box 7"/>
          <p:cNvSpPr txBox="1">
            <a:spLocks noChangeArrowheads="1"/>
          </p:cNvSpPr>
          <p:nvPr/>
        </p:nvSpPr>
        <p:spPr bwMode="auto">
          <a:xfrm>
            <a:off x="3389313" y="1782763"/>
            <a:ext cx="514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-.3</a:t>
            </a:r>
          </a:p>
        </p:txBody>
      </p:sp>
      <p:sp>
        <p:nvSpPr>
          <p:cNvPr id="39939" name="Text Box 8"/>
          <p:cNvSpPr txBox="1">
            <a:spLocks noChangeArrowheads="1"/>
          </p:cNvSpPr>
          <p:nvPr/>
        </p:nvSpPr>
        <p:spPr bwMode="auto">
          <a:xfrm>
            <a:off x="2274888" y="1782763"/>
            <a:ext cx="514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-.7</a:t>
            </a:r>
          </a:p>
        </p:txBody>
      </p:sp>
      <p:sp>
        <p:nvSpPr>
          <p:cNvPr id="39940" name="Text Box 9"/>
          <p:cNvSpPr txBox="1">
            <a:spLocks noChangeArrowheads="1"/>
          </p:cNvSpPr>
          <p:nvPr/>
        </p:nvSpPr>
        <p:spPr bwMode="auto">
          <a:xfrm>
            <a:off x="1147763" y="1782763"/>
            <a:ext cx="666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-1.0</a:t>
            </a:r>
          </a:p>
        </p:txBody>
      </p:sp>
      <p:sp>
        <p:nvSpPr>
          <p:cNvPr id="39941" name="Text Box 10"/>
          <p:cNvSpPr txBox="1">
            <a:spLocks noChangeArrowheads="1"/>
          </p:cNvSpPr>
          <p:nvPr/>
        </p:nvSpPr>
        <p:spPr bwMode="auto">
          <a:xfrm>
            <a:off x="5684838" y="1782763"/>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.3</a:t>
            </a:r>
          </a:p>
        </p:txBody>
      </p:sp>
      <p:sp>
        <p:nvSpPr>
          <p:cNvPr id="39942" name="Text Box 11"/>
          <p:cNvSpPr txBox="1">
            <a:spLocks noChangeArrowheads="1"/>
          </p:cNvSpPr>
          <p:nvPr/>
        </p:nvSpPr>
        <p:spPr bwMode="auto">
          <a:xfrm>
            <a:off x="6767513" y="1782763"/>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.7</a:t>
            </a:r>
          </a:p>
        </p:txBody>
      </p:sp>
      <p:sp>
        <p:nvSpPr>
          <p:cNvPr id="39943" name="Text Box 12"/>
          <p:cNvSpPr txBox="1">
            <a:spLocks noChangeArrowheads="1"/>
          </p:cNvSpPr>
          <p:nvPr/>
        </p:nvSpPr>
        <p:spPr bwMode="auto">
          <a:xfrm>
            <a:off x="7816850" y="1782763"/>
            <a:ext cx="565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1.0</a:t>
            </a:r>
          </a:p>
        </p:txBody>
      </p:sp>
      <p:sp>
        <p:nvSpPr>
          <p:cNvPr id="39944" name="Text Box 13"/>
          <p:cNvSpPr txBox="1">
            <a:spLocks noChangeArrowheads="1"/>
          </p:cNvSpPr>
          <p:nvPr/>
        </p:nvSpPr>
        <p:spPr bwMode="auto">
          <a:xfrm>
            <a:off x="4643438" y="1782763"/>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a:t>
            </a:r>
          </a:p>
        </p:txBody>
      </p:sp>
      <p:sp>
        <p:nvSpPr>
          <p:cNvPr id="39945" name="Text Box 17"/>
          <p:cNvSpPr txBox="1">
            <a:spLocks noChangeArrowheads="1"/>
          </p:cNvSpPr>
          <p:nvPr/>
        </p:nvSpPr>
        <p:spPr bwMode="auto">
          <a:xfrm rot="16200000">
            <a:off x="3737565" y="3386736"/>
            <a:ext cx="2020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No Correlation</a:t>
            </a:r>
          </a:p>
        </p:txBody>
      </p:sp>
      <p:sp>
        <p:nvSpPr>
          <p:cNvPr id="39946" name="Text Box 18"/>
          <p:cNvSpPr txBox="1">
            <a:spLocks noChangeArrowheads="1"/>
          </p:cNvSpPr>
          <p:nvPr/>
        </p:nvSpPr>
        <p:spPr bwMode="auto">
          <a:xfrm>
            <a:off x="209550" y="3108325"/>
            <a:ext cx="24892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t>Variables change in opposite directions</a:t>
            </a:r>
          </a:p>
        </p:txBody>
      </p:sp>
      <p:sp>
        <p:nvSpPr>
          <p:cNvPr id="39947" name="Text Box 19"/>
          <p:cNvSpPr txBox="1">
            <a:spLocks noChangeArrowheads="1"/>
          </p:cNvSpPr>
          <p:nvPr/>
        </p:nvSpPr>
        <p:spPr bwMode="auto">
          <a:xfrm>
            <a:off x="6372225" y="3108325"/>
            <a:ext cx="240506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t>Variables change in the same direction </a:t>
            </a:r>
          </a:p>
        </p:txBody>
      </p:sp>
      <p:sp>
        <p:nvSpPr>
          <p:cNvPr id="39948" name="Line 25"/>
          <p:cNvSpPr>
            <a:spLocks noChangeShapeType="1"/>
          </p:cNvSpPr>
          <p:nvPr/>
        </p:nvSpPr>
        <p:spPr bwMode="auto">
          <a:xfrm>
            <a:off x="1446213" y="2503488"/>
            <a:ext cx="6688137" cy="17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9" name="Line 26"/>
          <p:cNvSpPr>
            <a:spLocks noChangeShapeType="1"/>
          </p:cNvSpPr>
          <p:nvPr/>
        </p:nvSpPr>
        <p:spPr bwMode="auto">
          <a:xfrm>
            <a:off x="1463675"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0" name="Line 27"/>
          <p:cNvSpPr>
            <a:spLocks noChangeShapeType="1"/>
          </p:cNvSpPr>
          <p:nvPr/>
        </p:nvSpPr>
        <p:spPr bwMode="auto">
          <a:xfrm>
            <a:off x="2573338"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1" name="Line 28"/>
          <p:cNvSpPr>
            <a:spLocks noChangeShapeType="1"/>
          </p:cNvSpPr>
          <p:nvPr/>
        </p:nvSpPr>
        <p:spPr bwMode="auto">
          <a:xfrm>
            <a:off x="4792663"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2" name="Line 29"/>
          <p:cNvSpPr>
            <a:spLocks noChangeShapeType="1"/>
          </p:cNvSpPr>
          <p:nvPr/>
        </p:nvSpPr>
        <p:spPr bwMode="auto">
          <a:xfrm>
            <a:off x="8121650"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3" name="Line 30"/>
          <p:cNvSpPr>
            <a:spLocks noChangeShapeType="1"/>
          </p:cNvSpPr>
          <p:nvPr/>
        </p:nvSpPr>
        <p:spPr bwMode="auto">
          <a:xfrm>
            <a:off x="7011988"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4" name="Line 31"/>
          <p:cNvSpPr>
            <a:spLocks noChangeShapeType="1"/>
          </p:cNvSpPr>
          <p:nvPr/>
        </p:nvSpPr>
        <p:spPr bwMode="auto">
          <a:xfrm>
            <a:off x="5902325"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55" name="Line 32"/>
          <p:cNvSpPr>
            <a:spLocks noChangeShapeType="1"/>
          </p:cNvSpPr>
          <p:nvPr/>
        </p:nvSpPr>
        <p:spPr bwMode="auto">
          <a:xfrm>
            <a:off x="3683000" y="22987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4810707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38"/>
            <a:ext cx="8229600" cy="1143000"/>
          </a:xfrm>
        </p:spPr>
        <p:txBody>
          <a:bodyPr/>
          <a:lstStyle/>
          <a:p>
            <a:r>
              <a:rPr lang="en-US" dirty="0"/>
              <a:t>Which is correct…</a:t>
            </a:r>
          </a:p>
        </p:txBody>
      </p:sp>
      <p:sp>
        <p:nvSpPr>
          <p:cNvPr id="3" name="Content Placeholder 2"/>
          <p:cNvSpPr>
            <a:spLocks noGrp="1"/>
          </p:cNvSpPr>
          <p:nvPr>
            <p:ph idx="1"/>
          </p:nvPr>
        </p:nvSpPr>
        <p:spPr>
          <a:xfrm>
            <a:off x="457200" y="1256773"/>
            <a:ext cx="8229600" cy="4525963"/>
          </a:xfrm>
        </p:spPr>
        <p:txBody>
          <a:bodyPr>
            <a:normAutofit fontScale="85000" lnSpcReduction="10000"/>
          </a:bodyPr>
          <a:lstStyle/>
          <a:p>
            <a:pPr marL="0" indent="0" algn="ctr">
              <a:spcAft>
                <a:spcPts val="1200"/>
              </a:spcAft>
              <a:buNone/>
            </a:pPr>
            <a:r>
              <a:rPr lang="en-US" sz="2000" b="1" dirty="0"/>
              <a:t>Chapter 1: Introduction</a:t>
            </a:r>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lgn="ctr">
              <a:spcAft>
                <a:spcPts val="1200"/>
              </a:spcAft>
              <a:buNone/>
            </a:pPr>
            <a:r>
              <a:rPr lang="en-US" sz="2000" b="1" dirty="0"/>
              <a:t>Introduction</a:t>
            </a:r>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spcAft>
                <a:spcPts val="1200"/>
              </a:spcAft>
              <a:buNone/>
            </a:pPr>
            <a:r>
              <a:rPr lang="en-US" sz="2000" b="1" dirty="0"/>
              <a:t>Introduction</a:t>
            </a:r>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cxnSp>
        <p:nvCxnSpPr>
          <p:cNvPr id="5" name="Straight Connector 4"/>
          <p:cNvCxnSpPr/>
          <p:nvPr/>
        </p:nvCxnSpPr>
        <p:spPr>
          <a:xfrm>
            <a:off x="259174" y="2138316"/>
            <a:ext cx="87017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59174" y="4743174"/>
            <a:ext cx="87017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9174" y="3440745"/>
            <a:ext cx="870178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67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Practice</a:t>
            </a:r>
          </a:p>
        </p:txBody>
      </p:sp>
      <p:sp>
        <p:nvSpPr>
          <p:cNvPr id="46082" name="Rectangle 4"/>
          <p:cNvSpPr>
            <a:spLocks noGrp="1" noChangeArrowheads="1"/>
          </p:cNvSpPr>
          <p:nvPr>
            <p:ph type="body" idx="1"/>
          </p:nvPr>
        </p:nvSpPr>
        <p:spPr/>
        <p:txBody>
          <a:bodyPr/>
          <a:lstStyle/>
          <a:p>
            <a:pPr marL="609600" indent="-609600" eaLnBrk="1" hangingPunct="1">
              <a:buFontTx/>
              <a:buAutoNum type="arabicPeriod"/>
            </a:pPr>
            <a:r>
              <a:rPr lang="en-US" dirty="0">
                <a:latin typeface="Times" charset="0"/>
                <a:ea typeface="ＭＳ Ｐゴシック" charset="0"/>
                <a:cs typeface="ＭＳ Ｐゴシック" charset="0"/>
              </a:rPr>
              <a:t>Download </a:t>
            </a:r>
            <a:r>
              <a:rPr lang="en-US" dirty="0" err="1">
                <a:latin typeface="Times" charset="0"/>
                <a:ea typeface="ＭＳ Ｐゴシック" charset="0"/>
                <a:cs typeface="ＭＳ Ｐゴシック" charset="0"/>
              </a:rPr>
              <a:t>Pinecrest</a:t>
            </a:r>
            <a:r>
              <a:rPr lang="en-US" dirty="0">
                <a:latin typeface="Times" charset="0"/>
                <a:ea typeface="ＭＳ Ｐゴシック" charset="0"/>
                <a:cs typeface="ＭＳ Ｐゴシック" charset="0"/>
              </a:rPr>
              <a:t> Data</a:t>
            </a:r>
          </a:p>
          <a:p>
            <a:pPr marL="609600" indent="-609600" eaLnBrk="1" hangingPunct="1">
              <a:buFontTx/>
              <a:buAutoNum type="arabicPeriod"/>
            </a:pPr>
            <a:r>
              <a:rPr lang="en-US" dirty="0">
                <a:latin typeface="Times" charset="0"/>
                <a:ea typeface="ＭＳ Ｐゴシック" charset="0"/>
                <a:cs typeface="ＭＳ Ｐゴシック" charset="0"/>
              </a:rPr>
              <a:t>Produce scatterplots and correlations for all of the tests and GPAs (all 5).</a:t>
            </a:r>
          </a:p>
          <a:p>
            <a:pPr marL="609600" indent="-609600" eaLnBrk="1" hangingPunct="1">
              <a:buFontTx/>
              <a:buAutoNum type="arabicPeriod"/>
            </a:pPr>
            <a:r>
              <a:rPr lang="en-US" dirty="0">
                <a:latin typeface="Times" charset="0"/>
                <a:ea typeface="ＭＳ Ｐゴシック" charset="0"/>
                <a:cs typeface="ＭＳ Ｐゴシック" charset="0"/>
              </a:rPr>
              <a:t>Correlation matrix</a:t>
            </a:r>
          </a:p>
          <a:p>
            <a:pPr marL="609600" indent="-609600" eaLnBrk="1" hangingPunct="1">
              <a:buFontTx/>
              <a:buAutoNum type="arabicPeriod"/>
            </a:pPr>
            <a:r>
              <a:rPr lang="en-US" dirty="0">
                <a:latin typeface="Times" charset="0"/>
                <a:ea typeface="ＭＳ Ｐゴシック" charset="0"/>
                <a:cs typeface="ＭＳ Ｐゴシック" charset="0"/>
              </a:rPr>
              <a:t>What do you know?</a:t>
            </a:r>
          </a:p>
        </p:txBody>
      </p:sp>
    </p:spTree>
    <p:extLst>
      <p:ext uri="{BB962C8B-B14F-4D97-AF65-F5344CB8AC3E}">
        <p14:creationId xmlns:p14="http://schemas.microsoft.com/office/powerpoint/2010/main" val="10826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Critical Values</a:t>
            </a:r>
          </a:p>
        </p:txBody>
      </p:sp>
      <p:sp>
        <p:nvSpPr>
          <p:cNvPr id="48130" name="Rectangle 3"/>
          <p:cNvSpPr>
            <a:spLocks noGrp="1" noChangeArrowheads="1"/>
          </p:cNvSpPr>
          <p:nvPr>
            <p:ph type="body" idx="1"/>
          </p:nvPr>
        </p:nvSpPr>
        <p:spPr/>
        <p:txBody>
          <a:bodyPr/>
          <a:lstStyle/>
          <a:p>
            <a:pPr eaLnBrk="1" hangingPunct="1"/>
            <a:r>
              <a:rPr lang="en-US" dirty="0">
                <a:latin typeface="Times" charset="0"/>
                <a:ea typeface="ＭＳ Ｐゴシック" charset="0"/>
                <a:cs typeface="ＭＳ Ｐゴシック" charset="0"/>
              </a:rPr>
              <a:t>Correlations could occur by chance just like any other statistical observation.</a:t>
            </a:r>
          </a:p>
          <a:p>
            <a:pPr eaLnBrk="1" hangingPunct="1"/>
            <a:r>
              <a:rPr lang="en-US" dirty="0">
                <a:latin typeface="Times" charset="0"/>
                <a:ea typeface="ＭＳ Ｐゴシック" charset="0"/>
                <a:cs typeface="ＭＳ Ｐゴシック" charset="0"/>
              </a:rPr>
              <a:t>How strong do correlations need to be before we are confident they didn’</a:t>
            </a:r>
            <a:r>
              <a:rPr lang="en-US" altLang="ja-JP" dirty="0">
                <a:latin typeface="Times" charset="0"/>
                <a:ea typeface="ＭＳ Ｐゴシック" charset="0"/>
                <a:cs typeface="ＭＳ Ｐゴシック" charset="0"/>
              </a:rPr>
              <a:t>t occur by chance?</a:t>
            </a:r>
          </a:p>
          <a:p>
            <a:pPr eaLnBrk="1" hangingPunct="1"/>
            <a:r>
              <a:rPr lang="en-US" dirty="0">
                <a:latin typeface="Times" charset="0"/>
                <a:ea typeface="ＭＳ Ｐゴシック" charset="0"/>
                <a:cs typeface="ＭＳ Ｐゴシック" charset="0"/>
              </a:rPr>
              <a:t>It depends on the group size.</a:t>
            </a:r>
          </a:p>
        </p:txBody>
      </p:sp>
    </p:spTree>
    <p:extLst>
      <p:ext uri="{BB962C8B-B14F-4D97-AF65-F5344CB8AC3E}">
        <p14:creationId xmlns:p14="http://schemas.microsoft.com/office/powerpoint/2010/main" val="3167048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Critical Values</a:t>
            </a:r>
          </a:p>
        </p:txBody>
      </p:sp>
      <p:sp>
        <p:nvSpPr>
          <p:cNvPr id="48130" name="Rectangle 3"/>
          <p:cNvSpPr>
            <a:spLocks noGrp="1" noChangeArrowheads="1"/>
          </p:cNvSpPr>
          <p:nvPr>
            <p:ph type="body" idx="1"/>
          </p:nvPr>
        </p:nvSpPr>
        <p:spPr/>
        <p:txBody>
          <a:bodyPr/>
          <a:lstStyle/>
          <a:p>
            <a:pPr eaLnBrk="1" hangingPunct="1"/>
            <a:r>
              <a:rPr lang="en-US" dirty="0">
                <a:latin typeface="Times" charset="0"/>
                <a:ea typeface="ＭＳ Ｐゴシック" charset="0"/>
                <a:cs typeface="ＭＳ Ｐゴシック" charset="0"/>
              </a:rPr>
              <a:t>With large groups, correlations are unlikely to occur randomly even if they are relatively weak correlations.</a:t>
            </a:r>
          </a:p>
          <a:p>
            <a:pPr eaLnBrk="1" hangingPunct="1"/>
            <a:r>
              <a:rPr lang="en-US" dirty="0">
                <a:latin typeface="Times" charset="0"/>
                <a:ea typeface="ＭＳ Ｐゴシック" charset="0"/>
                <a:cs typeface="ＭＳ Ｐゴシック" charset="0"/>
              </a:rPr>
              <a:t>With small groups, it is more difficult to know if correlations could be a random occurrence even if they are relatively strong.</a:t>
            </a:r>
          </a:p>
          <a:p>
            <a:pPr eaLnBrk="1" hangingPunct="1"/>
            <a:r>
              <a:rPr lang="en-US" dirty="0">
                <a:latin typeface="Times" charset="0"/>
                <a:ea typeface="ＭＳ Ｐゴシック" charset="0"/>
                <a:cs typeface="ＭＳ Ｐゴシック" charset="0"/>
              </a:rPr>
              <a:t>Critical value table</a:t>
            </a:r>
          </a:p>
        </p:txBody>
      </p:sp>
    </p:spTree>
    <p:extLst>
      <p:ext uri="{BB962C8B-B14F-4D97-AF65-F5344CB8AC3E}">
        <p14:creationId xmlns:p14="http://schemas.microsoft.com/office/powerpoint/2010/main" val="42280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a:xfrm>
            <a:off x="5275602" y="396777"/>
            <a:ext cx="3763474" cy="2165698"/>
          </a:xfrm>
        </p:spPr>
        <p:txBody>
          <a:bodyPr>
            <a:normAutofit/>
          </a:bodyPr>
          <a:lstStyle/>
          <a:p>
            <a:pPr eaLnBrk="1" hangingPunct="1"/>
            <a:r>
              <a:rPr lang="en-US" sz="3200" dirty="0">
                <a:latin typeface="Times" charset="0"/>
                <a:ea typeface="ＭＳ Ｐゴシック" charset="0"/>
                <a:cs typeface="ＭＳ Ｐゴシック" charset="0"/>
              </a:rPr>
              <a:t>Judging the Likelihood of Random Occurrence</a:t>
            </a:r>
          </a:p>
        </p:txBody>
      </p:sp>
      <p:pic>
        <p:nvPicPr>
          <p:cNvPr id="2" name="Picture 1" descr="Corr Crit Va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58" y="586142"/>
            <a:ext cx="4471942" cy="5907643"/>
          </a:xfrm>
          <a:prstGeom prst="rect">
            <a:avLst/>
          </a:prstGeom>
        </p:spPr>
      </p:pic>
      <p:sp>
        <p:nvSpPr>
          <p:cNvPr id="3" name="TextBox 2"/>
          <p:cNvSpPr txBox="1"/>
          <p:nvPr/>
        </p:nvSpPr>
        <p:spPr>
          <a:xfrm>
            <a:off x="270544" y="153192"/>
            <a:ext cx="1082175" cy="461665"/>
          </a:xfrm>
          <a:prstGeom prst="rect">
            <a:avLst/>
          </a:prstGeom>
          <a:noFill/>
        </p:spPr>
        <p:txBody>
          <a:bodyPr wrap="square" rtlCol="0">
            <a:spAutoFit/>
          </a:bodyPr>
          <a:lstStyle/>
          <a:p>
            <a:pPr algn="ctr"/>
            <a:r>
              <a:rPr lang="en-US" sz="1200" dirty="0"/>
              <a:t>Number of Matched Pairs</a:t>
            </a:r>
          </a:p>
        </p:txBody>
      </p:sp>
      <p:sp>
        <p:nvSpPr>
          <p:cNvPr id="5" name="TextBox 4"/>
          <p:cNvSpPr txBox="1"/>
          <p:nvPr/>
        </p:nvSpPr>
        <p:spPr>
          <a:xfrm>
            <a:off x="1435385" y="337858"/>
            <a:ext cx="3569673" cy="276999"/>
          </a:xfrm>
          <a:prstGeom prst="rect">
            <a:avLst/>
          </a:prstGeom>
          <a:noFill/>
        </p:spPr>
        <p:txBody>
          <a:bodyPr wrap="square" rtlCol="0">
            <a:spAutoFit/>
          </a:bodyPr>
          <a:lstStyle/>
          <a:p>
            <a:pPr algn="ctr"/>
            <a:r>
              <a:rPr lang="en-US" sz="1200" dirty="0"/>
              <a:t>Level At Which Computed Correlations Are Significant</a:t>
            </a:r>
          </a:p>
        </p:txBody>
      </p:sp>
      <p:sp>
        <p:nvSpPr>
          <p:cNvPr id="6" name="TextBox 5"/>
          <p:cNvSpPr txBox="1"/>
          <p:nvPr/>
        </p:nvSpPr>
        <p:spPr>
          <a:xfrm>
            <a:off x="6349466" y="2765368"/>
            <a:ext cx="1615747" cy="923330"/>
          </a:xfrm>
          <a:prstGeom prst="rect">
            <a:avLst/>
          </a:prstGeom>
          <a:noFill/>
        </p:spPr>
        <p:txBody>
          <a:bodyPr wrap="square" rtlCol="0">
            <a:spAutoFit/>
          </a:bodyPr>
          <a:lstStyle/>
          <a:p>
            <a:pPr algn="ctr"/>
            <a:r>
              <a:rPr lang="en-US" dirty="0"/>
              <a:t>For now look at the 0.05 column</a:t>
            </a:r>
          </a:p>
        </p:txBody>
      </p:sp>
      <p:grpSp>
        <p:nvGrpSpPr>
          <p:cNvPr id="8" name="Group 7"/>
          <p:cNvGrpSpPr/>
          <p:nvPr/>
        </p:nvGrpSpPr>
        <p:grpSpPr>
          <a:xfrm>
            <a:off x="2337197" y="4531296"/>
            <a:ext cx="5433418" cy="1442801"/>
            <a:chOff x="2337197" y="4531296"/>
            <a:chExt cx="5433418" cy="1442801"/>
          </a:xfrm>
        </p:grpSpPr>
        <p:sp>
          <p:nvSpPr>
            <p:cNvPr id="13" name="TextBox 12"/>
            <p:cNvSpPr txBox="1"/>
            <p:nvPr/>
          </p:nvSpPr>
          <p:spPr>
            <a:xfrm>
              <a:off x="5763289" y="4531296"/>
              <a:ext cx="2007326" cy="923330"/>
            </a:xfrm>
            <a:prstGeom prst="rect">
              <a:avLst/>
            </a:prstGeom>
            <a:noFill/>
          </p:spPr>
          <p:txBody>
            <a:bodyPr wrap="square" rtlCol="0">
              <a:spAutoFit/>
            </a:bodyPr>
            <a:lstStyle/>
            <a:p>
              <a:pPr algn="ctr"/>
              <a:r>
                <a:rPr lang="en-US" dirty="0"/>
                <a:t>At group size 40 correlations must be larger than .3</a:t>
              </a:r>
            </a:p>
          </p:txBody>
        </p:sp>
        <p:sp>
          <p:nvSpPr>
            <p:cNvPr id="7" name="Oval 6"/>
            <p:cNvSpPr/>
            <p:nvPr/>
          </p:nvSpPr>
          <p:spPr>
            <a:xfrm>
              <a:off x="2337197" y="5493163"/>
              <a:ext cx="834176" cy="480934"/>
            </a:xfrm>
            <a:prstGeom prst="ellipse">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92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Reporting Correlations</a:t>
            </a:r>
          </a:p>
        </p:txBody>
      </p:sp>
      <p:sp>
        <p:nvSpPr>
          <p:cNvPr id="52226" name="Rectangle 3"/>
          <p:cNvSpPr>
            <a:spLocks noGrp="1" noChangeArrowheads="1"/>
          </p:cNvSpPr>
          <p:nvPr>
            <p:ph type="body" idx="1"/>
          </p:nvPr>
        </p:nvSpPr>
        <p:spPr/>
        <p:txBody>
          <a:bodyPr/>
          <a:lstStyle/>
          <a:p>
            <a:pPr eaLnBrk="1" hangingPunct="1"/>
            <a:r>
              <a:rPr lang="en-US" dirty="0">
                <a:latin typeface="Times" charset="0"/>
                <a:ea typeface="ＭＳ Ｐゴシック" charset="0"/>
                <a:cs typeface="ＭＳ Ｐゴシック" charset="0"/>
              </a:rPr>
              <a:t>In the results section list the sample size, two variables compared and the two decimal point correlation number.</a:t>
            </a:r>
          </a:p>
          <a:p>
            <a:pPr eaLnBrk="1" hangingPunct="1"/>
            <a:r>
              <a:rPr lang="en-US" dirty="0">
                <a:latin typeface="Times" charset="0"/>
                <a:ea typeface="ＭＳ Ｐゴシック" charset="0"/>
                <a:cs typeface="ＭＳ Ｐゴシック" charset="0"/>
              </a:rPr>
              <a:t>“In the comparison of number of referrals and </a:t>
            </a:r>
            <a:r>
              <a:rPr lang="en-US" dirty="0" err="1">
                <a:latin typeface="Times" charset="0"/>
                <a:ea typeface="ＭＳ Ｐゴシック" charset="0"/>
                <a:cs typeface="ＭＳ Ｐゴシック" charset="0"/>
              </a:rPr>
              <a:t>gpa</a:t>
            </a:r>
            <a:r>
              <a:rPr lang="en-US" dirty="0">
                <a:latin typeface="Times" charset="0"/>
                <a:ea typeface="ＭＳ Ｐゴシック" charset="0"/>
                <a:cs typeface="ＭＳ Ｐゴシック" charset="0"/>
              </a:rPr>
              <a:t> for 36 students the correlation was .73.”</a:t>
            </a:r>
          </a:p>
          <a:p>
            <a:pPr eaLnBrk="1" hangingPunct="1"/>
            <a:r>
              <a:rPr lang="en-US" dirty="0">
                <a:latin typeface="Times" charset="0"/>
                <a:ea typeface="ＭＳ Ｐゴシック" charset="0"/>
                <a:cs typeface="ＭＳ Ｐゴシック" charset="0"/>
              </a:rPr>
              <a:t>Don’</a:t>
            </a:r>
            <a:r>
              <a:rPr lang="en-US" altLang="ja-JP" dirty="0">
                <a:latin typeface="Times" charset="0"/>
                <a:ea typeface="ＭＳ Ｐゴシック" charset="0"/>
                <a:cs typeface="ＭＳ Ｐゴシック" charset="0"/>
              </a:rPr>
              <a:t>t make a correlation table unless you have more than two variables that are being compared.</a:t>
            </a:r>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1157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2226">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2226">
                                            <p:txEl>
                                              <p:pRg st="1" end="1"/>
                                            </p:txEl>
                                          </p:spTgt>
                                        </p:tgtEl>
                                        <p:attrNameLst>
                                          <p:attrName>ppt_c</p:attrName>
                                        </p:attrNameLst>
                                      </p:cBhvr>
                                      <p:to>
                                        <a:srgbClr val="99999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7289800" cy="3140075"/>
        </p:xfrm>
        <a:graphic>
          <a:graphicData uri="http://schemas.openxmlformats.org/drawingml/2006/table">
            <a:tbl>
              <a:tblPr/>
              <a:tblGrid>
                <a:gridCol w="145796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1457960">
                  <a:extLst>
                    <a:ext uri="{9D8B030D-6E8A-4147-A177-3AD203B41FA5}">
                      <a16:colId xmlns:a16="http://schemas.microsoft.com/office/drawing/2014/main" val="20003"/>
                    </a:ext>
                  </a:extLst>
                </a:gridCol>
                <a:gridCol w="1457960">
                  <a:extLst>
                    <a:ext uri="{9D8B030D-6E8A-4147-A177-3AD203B41FA5}">
                      <a16:colId xmlns:a16="http://schemas.microsoft.com/office/drawing/2014/main" val="20004"/>
                    </a:ext>
                  </a:extLst>
                </a:gridCol>
              </a:tblGrid>
              <a:tr h="628015">
                <a:tc>
                  <a:txBody>
                    <a:bodyPr/>
                    <a:lstStyle/>
                    <a:p>
                      <a:pPr algn="l" fontAlgn="ctr"/>
                      <a:r>
                        <a:rPr lang="en-US" sz="2100" b="0" i="0" u="none" strike="noStrike">
                          <a:solidFill>
                            <a:srgbClr val="000000"/>
                          </a:solidFill>
                          <a:effectLst/>
                          <a:latin typeface="Calibri"/>
                        </a:rPr>
                        <a:t> </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1</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1</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dirty="0">
                          <a:solidFill>
                            <a:srgbClr val="000000"/>
                          </a:solidFill>
                          <a:effectLst/>
                          <a:latin typeface="Calibri"/>
                        </a:rPr>
                        <a:t>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4301"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272073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7289800" cy="3140075"/>
        </p:xfrm>
        <a:graphic>
          <a:graphicData uri="http://schemas.openxmlformats.org/drawingml/2006/table">
            <a:tbl>
              <a:tblPr/>
              <a:tblGrid>
                <a:gridCol w="145796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1457960">
                  <a:extLst>
                    <a:ext uri="{9D8B030D-6E8A-4147-A177-3AD203B41FA5}">
                      <a16:colId xmlns:a16="http://schemas.microsoft.com/office/drawing/2014/main" val="20003"/>
                    </a:ext>
                  </a:extLst>
                </a:gridCol>
                <a:gridCol w="1457960">
                  <a:extLst>
                    <a:ext uri="{9D8B030D-6E8A-4147-A177-3AD203B41FA5}">
                      <a16:colId xmlns:a16="http://schemas.microsoft.com/office/drawing/2014/main" val="20004"/>
                    </a:ext>
                  </a:extLst>
                </a:gridCol>
              </a:tblGrid>
              <a:tr h="628015">
                <a:tc>
                  <a:txBody>
                    <a:bodyPr/>
                    <a:lstStyle/>
                    <a:p>
                      <a:pPr algn="l" fontAlgn="ctr"/>
                      <a:r>
                        <a:rPr lang="en-US" sz="2100" b="0" i="0" u="none" strike="noStrike">
                          <a:solidFill>
                            <a:srgbClr val="000000"/>
                          </a:solidFill>
                          <a:effectLst/>
                          <a:latin typeface="Calibri"/>
                        </a:rPr>
                        <a:t> </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5325"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331050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7289800" cy="3140075"/>
        </p:xfrm>
        <a:graphic>
          <a:graphicData uri="http://schemas.openxmlformats.org/drawingml/2006/table">
            <a:tbl>
              <a:tblPr/>
              <a:tblGrid>
                <a:gridCol w="145796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1457960">
                  <a:extLst>
                    <a:ext uri="{9D8B030D-6E8A-4147-A177-3AD203B41FA5}">
                      <a16:colId xmlns:a16="http://schemas.microsoft.com/office/drawing/2014/main" val="20003"/>
                    </a:ext>
                  </a:extLst>
                </a:gridCol>
                <a:gridCol w="1457960">
                  <a:extLst>
                    <a:ext uri="{9D8B030D-6E8A-4147-A177-3AD203B41FA5}">
                      <a16:colId xmlns:a16="http://schemas.microsoft.com/office/drawing/2014/main" val="20004"/>
                    </a:ext>
                  </a:extLst>
                </a:gridCol>
              </a:tblGrid>
              <a:tr h="628015">
                <a:tc>
                  <a:txBody>
                    <a:bodyPr/>
                    <a:lstStyle/>
                    <a:p>
                      <a:pPr algn="l" fontAlgn="ctr"/>
                      <a:r>
                        <a:rPr lang="en-US" sz="2100" b="0" i="0" u="none" strike="noStrike">
                          <a:solidFill>
                            <a:srgbClr val="000000"/>
                          </a:solidFill>
                          <a:effectLst/>
                          <a:latin typeface="Calibri"/>
                        </a:rPr>
                        <a:t> </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6349"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143760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5832476" cy="3140075"/>
        </p:xfrm>
        <a:graphic>
          <a:graphicData uri="http://schemas.openxmlformats.org/drawingml/2006/table">
            <a:tbl>
              <a:tblPr/>
              <a:tblGrid>
                <a:gridCol w="1458119">
                  <a:extLst>
                    <a:ext uri="{9D8B030D-6E8A-4147-A177-3AD203B41FA5}">
                      <a16:colId xmlns:a16="http://schemas.microsoft.com/office/drawing/2014/main" val="20000"/>
                    </a:ext>
                  </a:extLst>
                </a:gridCol>
                <a:gridCol w="1458119">
                  <a:extLst>
                    <a:ext uri="{9D8B030D-6E8A-4147-A177-3AD203B41FA5}">
                      <a16:colId xmlns:a16="http://schemas.microsoft.com/office/drawing/2014/main" val="20001"/>
                    </a:ext>
                  </a:extLst>
                </a:gridCol>
                <a:gridCol w="1458119">
                  <a:extLst>
                    <a:ext uri="{9D8B030D-6E8A-4147-A177-3AD203B41FA5}">
                      <a16:colId xmlns:a16="http://schemas.microsoft.com/office/drawing/2014/main" val="20002"/>
                    </a:ext>
                  </a:extLst>
                </a:gridCol>
                <a:gridCol w="1458119">
                  <a:extLst>
                    <a:ext uri="{9D8B030D-6E8A-4147-A177-3AD203B41FA5}">
                      <a16:colId xmlns:a16="http://schemas.microsoft.com/office/drawing/2014/main" val="20003"/>
                    </a:ext>
                  </a:extLst>
                </a:gridCol>
              </a:tblGrid>
              <a:tr h="628015">
                <a:tc>
                  <a:txBody>
                    <a:bodyPr/>
                    <a:lstStyle/>
                    <a:p>
                      <a:pPr algn="l" fontAlgn="ctr"/>
                      <a:r>
                        <a:rPr lang="en-US" sz="2100" b="0" i="0" u="none" strike="noStrike" dirty="0">
                          <a:solidFill>
                            <a:srgbClr val="000000"/>
                          </a:solidFill>
                          <a:effectLst/>
                          <a:latin typeface="Calibri"/>
                        </a:rPr>
                        <a:t> </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2" marR="22432"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2" marR="22432"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2" marR="22432"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2" marR="22432"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dirty="0">
                          <a:solidFill>
                            <a:srgbClr val="000000"/>
                          </a:solidFill>
                          <a:effectLst/>
                          <a:latin typeface="Calibri"/>
                        </a:rPr>
                        <a:t>0.32</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7368"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3740519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5832476" cy="2511424"/>
        </p:xfrm>
        <a:graphic>
          <a:graphicData uri="http://schemas.openxmlformats.org/drawingml/2006/table">
            <a:tbl>
              <a:tblPr/>
              <a:tblGrid>
                <a:gridCol w="1458119">
                  <a:extLst>
                    <a:ext uri="{9D8B030D-6E8A-4147-A177-3AD203B41FA5}">
                      <a16:colId xmlns:a16="http://schemas.microsoft.com/office/drawing/2014/main" val="20000"/>
                    </a:ext>
                  </a:extLst>
                </a:gridCol>
                <a:gridCol w="1458119">
                  <a:extLst>
                    <a:ext uri="{9D8B030D-6E8A-4147-A177-3AD203B41FA5}">
                      <a16:colId xmlns:a16="http://schemas.microsoft.com/office/drawing/2014/main" val="20001"/>
                    </a:ext>
                  </a:extLst>
                </a:gridCol>
                <a:gridCol w="1458119">
                  <a:extLst>
                    <a:ext uri="{9D8B030D-6E8A-4147-A177-3AD203B41FA5}">
                      <a16:colId xmlns:a16="http://schemas.microsoft.com/office/drawing/2014/main" val="20002"/>
                    </a:ext>
                  </a:extLst>
                </a:gridCol>
                <a:gridCol w="1458119">
                  <a:extLst>
                    <a:ext uri="{9D8B030D-6E8A-4147-A177-3AD203B41FA5}">
                      <a16:colId xmlns:a16="http://schemas.microsoft.com/office/drawing/2014/main" val="20003"/>
                    </a:ext>
                  </a:extLst>
                </a:gridCol>
              </a:tblGrid>
              <a:tr h="627856">
                <a:tc>
                  <a:txBody>
                    <a:bodyPr/>
                    <a:lstStyle/>
                    <a:p>
                      <a:pPr algn="l" fontAlgn="ctr"/>
                      <a:r>
                        <a:rPr lang="en-US" sz="2100" b="0" i="0" u="none" strike="noStrike" dirty="0">
                          <a:solidFill>
                            <a:srgbClr val="000000"/>
                          </a:solidFill>
                          <a:effectLst/>
                          <a:latin typeface="Calibri"/>
                        </a:rPr>
                        <a:t> </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7856">
                <a:tc>
                  <a:txBody>
                    <a:bodyPr/>
                    <a:lstStyle/>
                    <a:p>
                      <a:pPr algn="ctr" fontAlgn="ctr"/>
                      <a:r>
                        <a:rPr lang="en-US" sz="2100" b="0" i="0" u="none" strike="noStrike" dirty="0">
                          <a:solidFill>
                            <a:srgbClr val="000000"/>
                          </a:solidFill>
                          <a:effectLst/>
                          <a:latin typeface="Calibri"/>
                        </a:rPr>
                        <a:t>Var2</a:t>
                      </a: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7856">
                <a:tc>
                  <a:txBody>
                    <a:bodyPr/>
                    <a:lstStyle/>
                    <a:p>
                      <a:pPr algn="ctr" fontAlgn="ctr"/>
                      <a:r>
                        <a:rPr lang="en-US" sz="2100" b="0" i="0" u="none" strike="noStrike">
                          <a:solidFill>
                            <a:srgbClr val="000000"/>
                          </a:solidFill>
                          <a:effectLst/>
                          <a:latin typeface="Calibri"/>
                        </a:rPr>
                        <a:t>Var3</a:t>
                      </a:r>
                    </a:p>
                  </a:txBody>
                  <a:tcPr marL="22432" marR="22432" marT="22423"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2" marR="22432" marT="22423"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2" marR="22432" marT="22423"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3"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7856">
                <a:tc>
                  <a:txBody>
                    <a:bodyPr/>
                    <a:lstStyle/>
                    <a:p>
                      <a:pPr algn="ctr" fontAlgn="ctr"/>
                      <a:r>
                        <a:rPr lang="en-US" sz="2100" b="0" i="0" u="none" strike="noStrike">
                          <a:solidFill>
                            <a:srgbClr val="000000"/>
                          </a:solidFill>
                          <a:effectLst/>
                          <a:latin typeface="Calibri"/>
                        </a:rPr>
                        <a:t>Var4</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dirty="0">
                          <a:solidFill>
                            <a:srgbClr val="000000"/>
                          </a:solidFill>
                          <a:effectLst/>
                          <a:latin typeface="Calibri"/>
                        </a:rPr>
                        <a:t>0.32</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8388"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121238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38"/>
            <a:ext cx="8229600" cy="1143000"/>
          </a:xfrm>
        </p:spPr>
        <p:txBody>
          <a:bodyPr/>
          <a:lstStyle/>
          <a:p>
            <a:r>
              <a:rPr lang="en-US" dirty="0"/>
              <a:t>Which is correct…</a:t>
            </a:r>
          </a:p>
        </p:txBody>
      </p:sp>
      <p:sp>
        <p:nvSpPr>
          <p:cNvPr id="3" name="Content Placeholder 2"/>
          <p:cNvSpPr>
            <a:spLocks noGrp="1"/>
          </p:cNvSpPr>
          <p:nvPr>
            <p:ph idx="1"/>
          </p:nvPr>
        </p:nvSpPr>
        <p:spPr>
          <a:xfrm>
            <a:off x="457200" y="1256773"/>
            <a:ext cx="8229600" cy="4525963"/>
          </a:xfrm>
        </p:spPr>
        <p:txBody>
          <a:bodyPr>
            <a:normAutofit fontScale="85000" lnSpcReduction="10000"/>
          </a:bodyPr>
          <a:lstStyle/>
          <a:p>
            <a:pPr marL="0" indent="0" algn="ctr">
              <a:spcAft>
                <a:spcPts val="1200"/>
              </a:spcAft>
              <a:buNone/>
            </a:pPr>
            <a:r>
              <a:rPr lang="en-US" sz="2000" b="1" dirty="0"/>
              <a:t>Chapter 1: Introduction</a:t>
            </a:r>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lgn="ctr">
              <a:spcAft>
                <a:spcPts val="1200"/>
              </a:spcAft>
              <a:buNone/>
            </a:pPr>
            <a:r>
              <a:rPr lang="en-US" sz="2000" b="1" dirty="0"/>
              <a:t>Introduction</a:t>
            </a:r>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spcAft>
                <a:spcPts val="1200"/>
              </a:spcAft>
              <a:buNone/>
            </a:pPr>
            <a:r>
              <a:rPr lang="en-US" sz="2000" b="1" dirty="0"/>
              <a:t>Introduction</a:t>
            </a:r>
          </a:p>
          <a:p>
            <a:pPr marL="0" indent="0">
              <a:buNone/>
            </a:pPr>
            <a:r>
              <a:rPr lang="en-US" sz="2000" dirty="0"/>
              <a:t>	The quick brown fox jumped over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cxnSp>
        <p:nvCxnSpPr>
          <p:cNvPr id="5" name="Straight Connector 4"/>
          <p:cNvCxnSpPr/>
          <p:nvPr/>
        </p:nvCxnSpPr>
        <p:spPr>
          <a:xfrm>
            <a:off x="259174" y="2138316"/>
            <a:ext cx="87017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59174" y="4743174"/>
            <a:ext cx="87017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9174" y="3440745"/>
            <a:ext cx="870178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6748" y="-62456"/>
            <a:ext cx="9344387" cy="3608561"/>
          </a:xfrm>
          <a:prstGeom prst="rect">
            <a:avLst/>
          </a:prstGeom>
          <a:solidFill>
            <a:schemeClr val="tx1">
              <a:alpha val="40000"/>
            </a:schemeClr>
          </a:solidFill>
          <a:ln>
            <a:solidFill>
              <a:schemeClr val="accent1">
                <a:shade val="95000"/>
                <a:satMod val="105000"/>
                <a:alpha val="3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748" y="4637502"/>
            <a:ext cx="9344387" cy="2290467"/>
          </a:xfrm>
          <a:prstGeom prst="rect">
            <a:avLst/>
          </a:prstGeom>
          <a:solidFill>
            <a:schemeClr val="tx1">
              <a:alpha val="40000"/>
            </a:schemeClr>
          </a:solidFill>
          <a:ln>
            <a:solidFill>
              <a:schemeClr val="accent1">
                <a:shade val="95000"/>
                <a:satMod val="105000"/>
                <a:alpha val="3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385927" y="4864617"/>
            <a:ext cx="4406748" cy="1200329"/>
          </a:xfrm>
          <a:prstGeom prst="rect">
            <a:avLst/>
          </a:prstGeom>
          <a:solidFill>
            <a:schemeClr val="bg1"/>
          </a:solidFill>
        </p:spPr>
        <p:txBody>
          <a:bodyPr wrap="square" rtlCol="0">
            <a:spAutoFit/>
          </a:bodyPr>
          <a:lstStyle/>
          <a:p>
            <a:r>
              <a:rPr lang="en-US" dirty="0"/>
              <a:t>Because the introduction is clearly identified by its position in the manuscript, it does not carry a heading labeling it the introduction. (section 2.05)</a:t>
            </a:r>
          </a:p>
        </p:txBody>
      </p:sp>
    </p:spTree>
    <p:extLst>
      <p:ext uri="{BB962C8B-B14F-4D97-AF65-F5344CB8AC3E}">
        <p14:creationId xmlns:p14="http://schemas.microsoft.com/office/powerpoint/2010/main" val="3821868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Times" charset="0"/>
                <a:ea typeface="ＭＳ Ｐゴシック" charset="0"/>
                <a:cs typeface="ＭＳ Ｐゴシック" charset="0"/>
              </a:rPr>
              <a:t>Correlation Table</a:t>
            </a:r>
          </a:p>
        </p:txBody>
      </p:sp>
      <p:graphicFrame>
        <p:nvGraphicFramePr>
          <p:cNvPr id="2" name="Object 1"/>
          <p:cNvGraphicFramePr>
            <a:graphicFrameLocks noChangeAspect="1"/>
          </p:cNvGraphicFramePr>
          <p:nvPr>
            <p:extLst>
              <p:ext uri="{D42A27DB-BD31-4B8C-83A1-F6EECF244321}">
                <p14:modId xmlns:p14="http://schemas.microsoft.com/office/powerpoint/2010/main" val="2845696315"/>
              </p:ext>
            </p:extLst>
          </p:nvPr>
        </p:nvGraphicFramePr>
        <p:xfrm>
          <a:off x="1054208" y="1897253"/>
          <a:ext cx="9479026" cy="3073109"/>
        </p:xfrm>
        <a:graphic>
          <a:graphicData uri="http://schemas.openxmlformats.org/presentationml/2006/ole">
            <mc:AlternateContent xmlns:mc="http://schemas.openxmlformats.org/markup-compatibility/2006">
              <mc:Choice xmlns:v="urn:schemas-microsoft-com:vml" Requires="v">
                <p:oleObj spid="_x0000_s25657" name="Document" r:id="rId3" imgW="5562600" imgH="1803400" progId="Word.Document.12">
                  <p:embed/>
                </p:oleObj>
              </mc:Choice>
              <mc:Fallback>
                <p:oleObj name="Document" r:id="rId3" imgW="5562600" imgH="1803400" progId="Word.Document.12">
                  <p:embed/>
                  <p:pic>
                    <p:nvPicPr>
                      <p:cNvPr id="0" name=""/>
                      <p:cNvPicPr/>
                      <p:nvPr/>
                    </p:nvPicPr>
                    <p:blipFill>
                      <a:blip r:embed="rId4"/>
                      <a:stretch>
                        <a:fillRect/>
                      </a:stretch>
                    </p:blipFill>
                    <p:spPr>
                      <a:xfrm>
                        <a:off x="1054208" y="1897253"/>
                        <a:ext cx="9479026" cy="3073109"/>
                      </a:xfrm>
                      <a:prstGeom prst="rect">
                        <a:avLst/>
                      </a:prstGeom>
                    </p:spPr>
                  </p:pic>
                </p:oleObj>
              </mc:Fallback>
            </mc:AlternateContent>
          </a:graphicData>
        </a:graphic>
      </p:graphicFrame>
    </p:spTree>
    <p:extLst>
      <p:ext uri="{BB962C8B-B14F-4D97-AF65-F5344CB8AC3E}">
        <p14:creationId xmlns:p14="http://schemas.microsoft.com/office/powerpoint/2010/main" val="82770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 Tables</a:t>
            </a:r>
          </a:p>
        </p:txBody>
      </p:sp>
      <p:sp>
        <p:nvSpPr>
          <p:cNvPr id="3" name="Content Placeholder 2"/>
          <p:cNvSpPr>
            <a:spLocks noGrp="1"/>
          </p:cNvSpPr>
          <p:nvPr>
            <p:ph idx="1"/>
          </p:nvPr>
        </p:nvSpPr>
        <p:spPr>
          <a:xfrm>
            <a:off x="265654" y="1600200"/>
            <a:ext cx="8753618" cy="4525963"/>
          </a:xfrm>
        </p:spPr>
        <p:txBody>
          <a:bodyPr>
            <a:noAutofit/>
          </a:bodyPr>
          <a:lstStyle/>
          <a:p>
            <a:r>
              <a:rPr lang="en-US" dirty="0"/>
              <a:t>An informative table supplements—rather than duplicates—the text. </a:t>
            </a:r>
            <a:r>
              <a:rPr lang="en-US" sz="2400" dirty="0"/>
              <a:t>(section 5.10)</a:t>
            </a:r>
          </a:p>
          <a:p>
            <a:r>
              <a:rPr lang="en-US" dirty="0"/>
              <a:t>Tables should be integral to the text but should be designed so that they can be understood in isolation. </a:t>
            </a:r>
            <a:r>
              <a:rPr lang="en-US" sz="2400" dirty="0"/>
              <a:t>(section 5.07)</a:t>
            </a:r>
          </a:p>
          <a:p>
            <a:r>
              <a:rPr lang="en-US" dirty="0"/>
              <a:t>Be selective in choosing how many graphical elements to include in your paper. … Information that used to be routinely presented in tables is now routinely presented in text. </a:t>
            </a:r>
            <a:r>
              <a:rPr lang="en-US" sz="2400" dirty="0"/>
              <a:t>(section 5.03)</a:t>
            </a:r>
          </a:p>
        </p:txBody>
      </p:sp>
    </p:spTree>
    <p:extLst>
      <p:ext uri="{BB962C8B-B14F-4D97-AF65-F5344CB8AC3E}">
        <p14:creationId xmlns:p14="http://schemas.microsoft.com/office/powerpoint/2010/main" val="3156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685800" y="2286000"/>
            <a:ext cx="7772400" cy="1143000"/>
          </a:xfrm>
        </p:spPr>
        <p:txBody>
          <a:bodyPr/>
          <a:lstStyle/>
          <a:p>
            <a:pPr eaLnBrk="1" hangingPunct="1"/>
            <a:endParaRPr lang="en-US">
              <a:latin typeface="Times" charset="0"/>
              <a:ea typeface="ＭＳ Ｐゴシック" charset="0"/>
              <a:cs typeface="ＭＳ Ｐゴシック" charset="0"/>
            </a:endParaRPr>
          </a:p>
        </p:txBody>
      </p:sp>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1600"/>
            <a:ext cx="7861300"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Rectangle 4"/>
          <p:cNvSpPr>
            <a:spLocks noChangeArrowheads="1"/>
          </p:cNvSpPr>
          <p:nvPr/>
        </p:nvSpPr>
        <p:spPr bwMode="auto">
          <a:xfrm>
            <a:off x="177800" y="914400"/>
            <a:ext cx="8674100" cy="165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420" name="Text Box 5"/>
          <p:cNvSpPr txBox="1">
            <a:spLocks noChangeArrowheads="1"/>
          </p:cNvSpPr>
          <p:nvPr/>
        </p:nvSpPr>
        <p:spPr bwMode="auto">
          <a:xfrm>
            <a:off x="152400" y="977900"/>
            <a:ext cx="87884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600"/>
              <a:t>Current Performance—How well do you think you will do in math this year? </a:t>
            </a:r>
            <a:r>
              <a:rPr lang="en-US" sz="1400"/>
              <a:t>(Not at all well - Very well)</a:t>
            </a:r>
            <a:br>
              <a:rPr lang="en-US" sz="1600"/>
            </a:br>
            <a:r>
              <a:rPr lang="en-US" sz="1600"/>
              <a:t>Future Perfor.—How well do you think you will do in math in senior high? </a:t>
            </a:r>
            <a:r>
              <a:rPr lang="en-US" sz="1400"/>
              <a:t>(Not at all well - Very well)</a:t>
            </a:r>
            <a:r>
              <a:rPr lang="en-US" sz="1600"/>
              <a:t> </a:t>
            </a:r>
            <a:br>
              <a:rPr lang="en-US" sz="1600"/>
            </a:br>
            <a:r>
              <a:rPr lang="en-US" sz="1600"/>
              <a:t>Talent—Do you perceive yourself to be talented in math? </a:t>
            </a:r>
            <a:r>
              <a:rPr lang="en-US" sz="1400"/>
              <a:t>(Not at all - Quite a lot)</a:t>
            </a:r>
            <a:r>
              <a:rPr lang="en-US" sz="1600"/>
              <a:t> </a:t>
            </a:r>
            <a:br>
              <a:rPr lang="en-US" sz="1600"/>
            </a:br>
            <a:r>
              <a:rPr lang="en-US" sz="1600"/>
              <a:t>Effort—How hard do you have to try to get good marks in math? </a:t>
            </a:r>
            <a:r>
              <a:rPr lang="en-US" sz="1400"/>
              <a:t>(Little - A lot)</a:t>
            </a:r>
            <a:r>
              <a:rPr lang="en-US" sz="1600"/>
              <a:t> </a:t>
            </a:r>
            <a:br>
              <a:rPr lang="en-US" sz="1600"/>
            </a:br>
            <a:r>
              <a:rPr lang="en-US" sz="1600"/>
              <a:t>Task—In general, how hard is math for you? </a:t>
            </a:r>
            <a:r>
              <a:rPr lang="en-US" sz="1400"/>
              <a:t>(Very easy - Very hard)</a:t>
            </a:r>
            <a:r>
              <a:rPr lang="en-US" sz="1600"/>
              <a:t> </a:t>
            </a:r>
          </a:p>
        </p:txBody>
      </p:sp>
      <p:sp>
        <p:nvSpPr>
          <p:cNvPr id="60421" name="Text Box 6"/>
          <p:cNvSpPr txBox="1">
            <a:spLocks noChangeArrowheads="1"/>
          </p:cNvSpPr>
          <p:nvPr/>
        </p:nvSpPr>
        <p:spPr bwMode="auto">
          <a:xfrm>
            <a:off x="8153400" y="331788"/>
            <a:ext cx="381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i="1"/>
              <a:t>l.</a:t>
            </a:r>
            <a:endParaRPr lang="en-US"/>
          </a:p>
        </p:txBody>
      </p:sp>
    </p:spTree>
    <p:extLst>
      <p:ext uri="{BB962C8B-B14F-4D97-AF65-F5344CB8AC3E}">
        <p14:creationId xmlns:p14="http://schemas.microsoft.com/office/powerpoint/2010/main" val="2379261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Caution</a:t>
            </a:r>
          </a:p>
        </p:txBody>
      </p:sp>
      <p:sp>
        <p:nvSpPr>
          <p:cNvPr id="20483" name="Rectangle 3"/>
          <p:cNvSpPr>
            <a:spLocks noGrp="1" noChangeArrowheads="1"/>
          </p:cNvSpPr>
          <p:nvPr>
            <p:ph type="body" idx="1"/>
          </p:nvPr>
        </p:nvSpPr>
        <p:spPr>
          <a:xfrm>
            <a:off x="388938" y="1754188"/>
            <a:ext cx="8350250" cy="4673600"/>
          </a:xfrm>
        </p:spPr>
        <p:txBody>
          <a:bodyPr/>
          <a:lstStyle/>
          <a:p>
            <a:pPr eaLnBrk="1" hangingPunct="1"/>
            <a:r>
              <a:rPr lang="en-US">
                <a:latin typeface="Times" charset="0"/>
                <a:ea typeface="ＭＳ Ｐゴシック" charset="0"/>
                <a:cs typeface="ＭＳ Ｐゴシック" charset="0"/>
              </a:rPr>
              <a:t>As ice cream sales increase so do drowning deaths.</a:t>
            </a:r>
          </a:p>
          <a:p>
            <a:pPr eaLnBrk="1" hangingPunct="1"/>
            <a:r>
              <a:rPr lang="en-US">
                <a:latin typeface="Times" charset="0"/>
                <a:ea typeface="ＭＳ Ｐゴシック" charset="0"/>
                <a:cs typeface="ＭＳ Ｐゴシック" charset="0"/>
              </a:rPr>
              <a:t>Any two sets of numbers can be correlated. </a:t>
            </a:r>
          </a:p>
          <a:p>
            <a:pPr eaLnBrk="1" hangingPunct="1"/>
            <a:r>
              <a:rPr lang="en-US">
                <a:latin typeface="Times" charset="0"/>
                <a:ea typeface="ＭＳ Ｐゴシック" charset="0"/>
                <a:cs typeface="ＭＳ Ｐゴシック" charset="0"/>
              </a:rPr>
              <a:t>Sometimes there are one or more intervening variables that explain the relationship.</a:t>
            </a:r>
          </a:p>
        </p:txBody>
      </p:sp>
    </p:spTree>
    <p:extLst>
      <p:ext uri="{BB962C8B-B14F-4D97-AF65-F5344CB8AC3E}">
        <p14:creationId xmlns:p14="http://schemas.microsoft.com/office/powerpoint/2010/main" val="330953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Caution</a:t>
            </a:r>
          </a:p>
        </p:txBody>
      </p:sp>
      <p:sp>
        <p:nvSpPr>
          <p:cNvPr id="20483" name="Rectangle 3"/>
          <p:cNvSpPr>
            <a:spLocks noGrp="1" noChangeArrowheads="1"/>
          </p:cNvSpPr>
          <p:nvPr>
            <p:ph type="body" idx="1"/>
          </p:nvPr>
        </p:nvSpPr>
        <p:spPr>
          <a:xfrm>
            <a:off x="388938" y="1754188"/>
            <a:ext cx="8350250" cy="4673600"/>
          </a:xfrm>
        </p:spPr>
        <p:txBody>
          <a:bodyPr/>
          <a:lstStyle/>
          <a:p>
            <a:pPr eaLnBrk="1" hangingPunct="1"/>
            <a:r>
              <a:rPr lang="en-US" dirty="0">
                <a:latin typeface="Times" charset="0"/>
                <a:ea typeface="ＭＳ Ｐゴシック" charset="0"/>
                <a:cs typeface="ＭＳ Ｐゴシック" charset="0"/>
              </a:rPr>
              <a:t>In general students who are more motivated have better GPAs.</a:t>
            </a:r>
          </a:p>
          <a:p>
            <a:pPr eaLnBrk="1" hangingPunct="1"/>
            <a:r>
              <a:rPr lang="en-US" dirty="0">
                <a:latin typeface="Times" charset="0"/>
                <a:ea typeface="ＭＳ Ｐゴシック" charset="0"/>
                <a:cs typeface="ＭＳ Ｐゴシック" charset="0"/>
              </a:rPr>
              <a:t>More motivated—higher grades;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Less motivated—lower grades.</a:t>
            </a:r>
          </a:p>
          <a:p>
            <a:pPr eaLnBrk="1" hangingPunct="1"/>
            <a:r>
              <a:rPr lang="en-US" dirty="0">
                <a:latin typeface="Times" charset="0"/>
                <a:ea typeface="ＭＳ Ｐゴシック" charset="0"/>
                <a:cs typeface="ＭＳ Ｐゴシック" charset="0"/>
              </a:rPr>
              <a:t>We don’</a:t>
            </a:r>
            <a:r>
              <a:rPr lang="en-US" altLang="ja-JP" dirty="0">
                <a:latin typeface="Times" charset="0"/>
                <a:ea typeface="ＭＳ Ｐゴシック" charset="0"/>
                <a:cs typeface="ＭＳ Ｐゴシック" charset="0"/>
              </a:rPr>
              <a:t>t know that motivation </a:t>
            </a:r>
            <a:r>
              <a:rPr lang="en-US" altLang="ja-JP" i="1" dirty="0">
                <a:latin typeface="Times" charset="0"/>
                <a:ea typeface="ＭＳ Ｐゴシック" charset="0"/>
                <a:cs typeface="ＭＳ Ｐゴシック" charset="0"/>
              </a:rPr>
              <a:t>causes</a:t>
            </a:r>
            <a:r>
              <a:rPr lang="en-US" altLang="ja-JP" dirty="0">
                <a:latin typeface="Times" charset="0"/>
                <a:ea typeface="ＭＳ Ｐゴシック" charset="0"/>
                <a:cs typeface="ＭＳ Ｐゴシック" charset="0"/>
              </a:rPr>
              <a:t> improved performance or that performance </a:t>
            </a:r>
            <a:r>
              <a:rPr lang="en-US" altLang="ja-JP" i="1" dirty="0">
                <a:latin typeface="Times" charset="0"/>
                <a:ea typeface="ＭＳ Ｐゴシック" charset="0"/>
                <a:cs typeface="ＭＳ Ｐゴシック" charset="0"/>
              </a:rPr>
              <a:t>causes</a:t>
            </a:r>
            <a:r>
              <a:rPr lang="en-US" altLang="ja-JP" dirty="0">
                <a:latin typeface="Times" charset="0"/>
                <a:ea typeface="ＭＳ Ｐゴシック" charset="0"/>
                <a:cs typeface="ＭＳ Ｐゴシック" charset="0"/>
              </a:rPr>
              <a:t> motivation. Maybe neither causes the other.</a:t>
            </a:r>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547653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5"/>
          <p:cNvSpPr txBox="1">
            <a:spLocks noChangeArrowheads="1"/>
          </p:cNvSpPr>
          <p:nvPr/>
        </p:nvSpPr>
        <p:spPr bwMode="auto">
          <a:xfrm>
            <a:off x="558800" y="896938"/>
            <a:ext cx="7805738" cy="362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t>In a study of the influence of teachers on student achievement, researchers discovered a correlation of .78 between the age of students’ </a:t>
            </a:r>
            <a:r>
              <a:rPr lang="en-US" altLang="ja-JP" sz="2800" dirty="0"/>
              <a:t>last math teacher and their score on the math portion of the SAT. Apparently older teachers give students better content or skills for doing well on these tests than their younger counterparts.</a:t>
            </a:r>
            <a:endParaRPr lang="en-US" altLang="ja-JP" dirty="0"/>
          </a:p>
          <a:p>
            <a:pPr>
              <a:spcBef>
                <a:spcPct val="50000"/>
              </a:spcBef>
            </a:pPr>
            <a:endParaRPr lang="en-US" dirty="0"/>
          </a:p>
        </p:txBody>
      </p:sp>
      <p:sp>
        <p:nvSpPr>
          <p:cNvPr id="47110" name="Text Box 6"/>
          <p:cNvSpPr txBox="1">
            <a:spLocks noChangeArrowheads="1"/>
          </p:cNvSpPr>
          <p:nvPr/>
        </p:nvSpPr>
        <p:spPr bwMode="auto">
          <a:xfrm>
            <a:off x="627063" y="4521200"/>
            <a:ext cx="8212137"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600">
                <a:solidFill>
                  <a:srgbClr val="FF0000"/>
                </a:solidFill>
              </a:rPr>
              <a:t>Correlations are not causation. Look for alternative explanations.</a:t>
            </a:r>
            <a:endParaRPr lang="en-US" sz="3200">
              <a:solidFill>
                <a:srgbClr val="FF0000"/>
              </a:solidFill>
            </a:endParaRPr>
          </a:p>
        </p:txBody>
      </p:sp>
    </p:spTree>
    <p:extLst>
      <p:ext uri="{BB962C8B-B14F-4D97-AF65-F5344CB8AC3E}">
        <p14:creationId xmlns:p14="http://schemas.microsoft.com/office/powerpoint/2010/main" val="373953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4"/>
          <p:cNvSpPr txBox="1">
            <a:spLocks noChangeArrowheads="1"/>
          </p:cNvSpPr>
          <p:nvPr/>
        </p:nvSpPr>
        <p:spPr bwMode="auto">
          <a:xfrm>
            <a:off x="355600" y="627063"/>
            <a:ext cx="4691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68610" name="Text Box 5"/>
          <p:cNvSpPr txBox="1">
            <a:spLocks noChangeArrowheads="1"/>
          </p:cNvSpPr>
          <p:nvPr/>
        </p:nvSpPr>
        <p:spPr bwMode="auto">
          <a:xfrm>
            <a:off x="338138" y="693738"/>
            <a:ext cx="8348662" cy="372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a:t>In the late 1960s a Stanford researcher was investigating sunspots. He noticed quite accidentally that during times of higher sunspot activity that Beatles</a:t>
            </a:r>
            <a:r>
              <a:rPr lang="ja-JP" altLang="en-US" sz="2800"/>
              <a:t>’</a:t>
            </a:r>
            <a:r>
              <a:rPr lang="en-US" altLang="ja-JP" sz="2800"/>
              <a:t> songs seem to be playing more frequently on the radio in his lab. He did an analysis and discovered a .67 (moderate to high) correlation between sunspot activity and Beatles recordings position on the charts. </a:t>
            </a:r>
          </a:p>
          <a:p>
            <a:pPr>
              <a:spcBef>
                <a:spcPct val="50000"/>
              </a:spcBef>
            </a:pPr>
            <a:endParaRPr lang="en-US" sz="2800"/>
          </a:p>
        </p:txBody>
      </p:sp>
      <p:sp>
        <p:nvSpPr>
          <p:cNvPr id="51206" name="Text Box 6"/>
          <p:cNvSpPr txBox="1">
            <a:spLocks noChangeArrowheads="1"/>
          </p:cNvSpPr>
          <p:nvPr/>
        </p:nvSpPr>
        <p:spPr bwMode="auto">
          <a:xfrm>
            <a:off x="388938" y="4198938"/>
            <a:ext cx="8297862"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600" dirty="0">
                <a:solidFill>
                  <a:srgbClr val="FF0000"/>
                </a:solidFill>
              </a:rPr>
              <a:t>Correlations need to make sense.</a:t>
            </a:r>
            <a:r>
              <a:rPr lang="en-US" sz="3200" dirty="0">
                <a:solidFill>
                  <a:srgbClr val="FF0000"/>
                </a:solidFill>
              </a:rPr>
              <a:t> </a:t>
            </a:r>
            <a:r>
              <a:rPr lang="en-US" sz="2800" dirty="0">
                <a:solidFill>
                  <a:schemeClr val="tx2"/>
                </a:solidFill>
              </a:rPr>
              <a:t>There needs to be a reason to believe that a relationship exists between variables independent of the calculation of the correlation. </a:t>
            </a:r>
            <a:r>
              <a:rPr lang="en-US" sz="3600" dirty="0">
                <a:solidFill>
                  <a:srgbClr val="FF0000"/>
                </a:solidFill>
              </a:rPr>
              <a:t>Where is the literature?</a:t>
            </a:r>
            <a:endParaRPr lang="en-US" sz="2800" dirty="0">
              <a:solidFill>
                <a:schemeClr val="tx2"/>
              </a:solidFill>
            </a:endParaRPr>
          </a:p>
        </p:txBody>
      </p:sp>
    </p:spTree>
    <p:extLst>
      <p:ext uri="{BB962C8B-B14F-4D97-AF65-F5344CB8AC3E}">
        <p14:creationId xmlns:p14="http://schemas.microsoft.com/office/powerpoint/2010/main" val="85567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Slightly More Advanced Look at Correlations</a:t>
            </a:r>
          </a:p>
        </p:txBody>
      </p:sp>
      <p:sp>
        <p:nvSpPr>
          <p:cNvPr id="3" name="Subtitle 2"/>
          <p:cNvSpPr>
            <a:spLocks noGrp="1"/>
          </p:cNvSpPr>
          <p:nvPr>
            <p:ph type="subTitle" idx="1"/>
          </p:nvPr>
        </p:nvSpPr>
        <p:spPr/>
        <p:txBody>
          <a:bodyPr/>
          <a:lstStyle/>
          <a:p>
            <a:r>
              <a:rPr lang="en-US" dirty="0">
                <a:solidFill>
                  <a:schemeClr val="tx1"/>
                </a:solidFill>
              </a:rPr>
              <a:t>a computational logic point of view</a:t>
            </a:r>
          </a:p>
        </p:txBody>
      </p:sp>
    </p:spTree>
    <p:extLst>
      <p:ext uri="{BB962C8B-B14F-4D97-AF65-F5344CB8AC3E}">
        <p14:creationId xmlns:p14="http://schemas.microsoft.com/office/powerpoint/2010/main" val="237344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graphicFrame>
        <p:nvGraphicFramePr>
          <p:cNvPr id="4" name="Chart 3"/>
          <p:cNvGraphicFramePr>
            <a:graphicFrameLocks/>
          </p:cNvGraphicFramePr>
          <p:nvPr>
            <p:extLst>
              <p:ext uri="{D42A27DB-BD31-4B8C-83A1-F6EECF244321}">
                <p14:modId xmlns:p14="http://schemas.microsoft.com/office/powerpoint/2010/main" val="320174371"/>
              </p:ext>
            </p:extLst>
          </p:nvPr>
        </p:nvGraphicFramePr>
        <p:xfrm>
          <a:off x="1091289" y="2023712"/>
          <a:ext cx="3413728" cy="2773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4139817"/>
              </p:ext>
            </p:extLst>
          </p:nvPr>
        </p:nvGraphicFramePr>
        <p:xfrm>
          <a:off x="4924160" y="1740221"/>
          <a:ext cx="3762640" cy="305714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3045550" y="1740221"/>
            <a:ext cx="0" cy="2716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102364" y="1740221"/>
            <a:ext cx="0" cy="2716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0" name="Picture 29" descr="sd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643" y="4797366"/>
            <a:ext cx="2381484" cy="906045"/>
          </a:xfrm>
          <a:prstGeom prst="rect">
            <a:avLst/>
          </a:prstGeom>
        </p:spPr>
      </p:pic>
      <p:pic>
        <p:nvPicPr>
          <p:cNvPr id="32" name="Picture 31" descr="sd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985" y="4797366"/>
            <a:ext cx="2425089" cy="905256"/>
          </a:xfrm>
          <a:prstGeom prst="rect">
            <a:avLst/>
          </a:prstGeom>
        </p:spPr>
      </p:pic>
      <p:sp>
        <p:nvSpPr>
          <p:cNvPr id="3" name="TextBox 2">
            <a:extLst>
              <a:ext uri="{FF2B5EF4-FFF2-40B4-BE49-F238E27FC236}">
                <a16:creationId xmlns:a16="http://schemas.microsoft.com/office/drawing/2014/main" id="{A577126A-10FF-AC45-A734-ED632D898E04}"/>
              </a:ext>
            </a:extLst>
          </p:cNvPr>
          <p:cNvSpPr txBox="1"/>
          <p:nvPr/>
        </p:nvSpPr>
        <p:spPr>
          <a:xfrm>
            <a:off x="1757643" y="5858945"/>
            <a:ext cx="8336070" cy="369332"/>
          </a:xfrm>
          <a:prstGeom prst="rect">
            <a:avLst/>
          </a:prstGeom>
          <a:noFill/>
        </p:spPr>
        <p:txBody>
          <a:bodyPr wrap="square" rtlCol="0">
            <a:spAutoFit/>
          </a:bodyPr>
          <a:lstStyle/>
          <a:p>
            <a:r>
              <a:rPr lang="en-US" dirty="0">
                <a:solidFill>
                  <a:srgbClr val="FF0000"/>
                </a:solidFill>
              </a:rPr>
              <a:t>Remember standard deviation is the square root of the variance</a:t>
            </a:r>
          </a:p>
        </p:txBody>
      </p:sp>
    </p:spTree>
    <p:extLst>
      <p:ext uri="{BB962C8B-B14F-4D97-AF65-F5344CB8AC3E}">
        <p14:creationId xmlns:p14="http://schemas.microsoft.com/office/powerpoint/2010/main" val="666394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Variation</a:t>
            </a:r>
          </a:p>
        </p:txBody>
      </p:sp>
      <p:graphicFrame>
        <p:nvGraphicFramePr>
          <p:cNvPr id="4" name="Chart 3"/>
          <p:cNvGraphicFramePr>
            <a:graphicFrameLocks/>
          </p:cNvGraphicFramePr>
          <p:nvPr>
            <p:extLst>
              <p:ext uri="{D42A27DB-BD31-4B8C-83A1-F6EECF244321}">
                <p14:modId xmlns:p14="http://schemas.microsoft.com/office/powerpoint/2010/main" val="2773084504"/>
              </p:ext>
            </p:extLst>
          </p:nvPr>
        </p:nvGraphicFramePr>
        <p:xfrm>
          <a:off x="1091289" y="2023712"/>
          <a:ext cx="3413728" cy="2773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94632809"/>
              </p:ext>
            </p:extLst>
          </p:nvPr>
        </p:nvGraphicFramePr>
        <p:xfrm>
          <a:off x="4924160" y="1740221"/>
          <a:ext cx="3762640" cy="305714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3045550" y="1740221"/>
            <a:ext cx="0" cy="2716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102364" y="1740221"/>
            <a:ext cx="0" cy="2716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091289" y="4887105"/>
            <a:ext cx="7242032" cy="1631216"/>
          </a:xfrm>
          <a:prstGeom prst="rect">
            <a:avLst/>
          </a:prstGeom>
          <a:noFill/>
        </p:spPr>
        <p:txBody>
          <a:bodyPr wrap="square" rtlCol="0">
            <a:spAutoFit/>
          </a:bodyPr>
          <a:lstStyle/>
          <a:p>
            <a:pPr algn="ctr"/>
            <a:r>
              <a:rPr lang="en-US" sz="2400" dirty="0">
                <a:latin typeface="Times"/>
                <a:cs typeface="Times"/>
              </a:rPr>
              <a:t>Instead of squaring the standard deviation to show the variance, the combined variance is the two standard deviations multiplied together</a:t>
            </a:r>
            <a:br>
              <a:rPr lang="en-US" sz="2400" dirty="0">
                <a:latin typeface="Times"/>
                <a:cs typeface="Times"/>
              </a:rPr>
            </a:br>
            <a:r>
              <a:rPr lang="en-US" sz="2800" dirty="0">
                <a:latin typeface="Times"/>
                <a:cs typeface="Times"/>
              </a:rPr>
              <a:t>(</a:t>
            </a:r>
            <a:r>
              <a:rPr lang="en-US" sz="2800" i="1" dirty="0" err="1">
                <a:latin typeface="Times"/>
                <a:cs typeface="Times"/>
              </a:rPr>
              <a:t>sd</a:t>
            </a:r>
            <a:r>
              <a:rPr lang="en-US" sz="2800" i="1" baseline="-25000" dirty="0" err="1">
                <a:latin typeface="Times"/>
                <a:cs typeface="Times"/>
              </a:rPr>
              <a:t>x</a:t>
            </a:r>
            <a:r>
              <a:rPr lang="en-US" sz="2800" dirty="0">
                <a:latin typeface="Times"/>
                <a:cs typeface="Times"/>
              </a:rPr>
              <a:t>)(</a:t>
            </a:r>
            <a:r>
              <a:rPr lang="en-US" sz="2800" i="1" dirty="0" err="1">
                <a:latin typeface="Times"/>
                <a:cs typeface="Times"/>
              </a:rPr>
              <a:t>sd</a:t>
            </a:r>
            <a:r>
              <a:rPr lang="en-US" sz="2800" i="1" baseline="-25000" dirty="0" err="1">
                <a:latin typeface="Times"/>
                <a:cs typeface="Times"/>
              </a:rPr>
              <a:t>y</a:t>
            </a:r>
            <a:r>
              <a:rPr lang="en-US" sz="2800" dirty="0">
                <a:latin typeface="Times"/>
                <a:cs typeface="Times"/>
              </a:rPr>
              <a:t>)</a:t>
            </a:r>
          </a:p>
        </p:txBody>
      </p:sp>
    </p:spTree>
    <p:extLst>
      <p:ext uri="{BB962C8B-B14F-4D97-AF65-F5344CB8AC3E}">
        <p14:creationId xmlns:p14="http://schemas.microsoft.com/office/powerpoint/2010/main" val="96181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286000"/>
            <a:ext cx="7772400" cy="1143000"/>
          </a:xfrm>
        </p:spPr>
        <p:txBody>
          <a:bodyPr/>
          <a:lstStyle/>
          <a:p>
            <a:pPr eaLnBrk="1" hangingPunct="1"/>
            <a:r>
              <a:rPr lang="en-US" dirty="0">
                <a:latin typeface="Times" charset="0"/>
                <a:ea typeface="ＭＳ Ｐゴシック" charset="0"/>
                <a:cs typeface="ＭＳ Ｐゴシック" charset="0"/>
              </a:rPr>
              <a:t>Correlation</a:t>
            </a:r>
          </a:p>
        </p:txBody>
      </p:sp>
      <p:sp>
        <p:nvSpPr>
          <p:cNvPr id="14338" name="Rectangle 3"/>
          <p:cNvSpPr>
            <a:spLocks noGrp="1" noChangeArrowheads="1"/>
          </p:cNvSpPr>
          <p:nvPr>
            <p:ph type="subTitle" idx="1"/>
          </p:nvPr>
        </p:nvSpPr>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2117987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Variation</a:t>
            </a:r>
          </a:p>
        </p:txBody>
      </p:sp>
      <p:graphicFrame>
        <p:nvGraphicFramePr>
          <p:cNvPr id="4" name="Chart 3"/>
          <p:cNvGraphicFramePr>
            <a:graphicFrameLocks/>
          </p:cNvGraphicFramePr>
          <p:nvPr>
            <p:extLst>
              <p:ext uri="{D42A27DB-BD31-4B8C-83A1-F6EECF244321}">
                <p14:modId xmlns:p14="http://schemas.microsoft.com/office/powerpoint/2010/main" val="3365888935"/>
              </p:ext>
            </p:extLst>
          </p:nvPr>
        </p:nvGraphicFramePr>
        <p:xfrm>
          <a:off x="1091289" y="2023712"/>
          <a:ext cx="3413728" cy="2773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625878327"/>
              </p:ext>
            </p:extLst>
          </p:nvPr>
        </p:nvGraphicFramePr>
        <p:xfrm>
          <a:off x="4931295" y="1740221"/>
          <a:ext cx="3762640" cy="305714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flipV="1">
            <a:off x="3045550" y="1740221"/>
            <a:ext cx="0" cy="2716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102364" y="1740221"/>
            <a:ext cx="0" cy="2716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091289" y="4887105"/>
            <a:ext cx="7242032" cy="2431435"/>
          </a:xfrm>
          <a:prstGeom prst="rect">
            <a:avLst/>
          </a:prstGeom>
          <a:noFill/>
        </p:spPr>
        <p:txBody>
          <a:bodyPr wrap="square" rtlCol="0">
            <a:spAutoFit/>
          </a:bodyPr>
          <a:lstStyle/>
          <a:p>
            <a:pPr algn="ctr"/>
            <a:r>
              <a:rPr lang="en-US" sz="2400" dirty="0">
                <a:latin typeface="Times"/>
                <a:cs typeface="Times"/>
              </a:rPr>
              <a:t>The combined variation for each individual can be shown as well. What is the combined distance that each individual is from the mean of the two variables?</a:t>
            </a:r>
            <a:br>
              <a:rPr lang="en-US" sz="2400" dirty="0">
                <a:latin typeface="Times"/>
                <a:cs typeface="Times"/>
              </a:rPr>
            </a:br>
            <a:r>
              <a:rPr lang="en-US" sz="2800" dirty="0">
                <a:latin typeface="Times"/>
                <a:cs typeface="Times"/>
              </a:rPr>
              <a:t>(X-n)(Y-n) </a:t>
            </a:r>
          </a:p>
          <a:p>
            <a:pPr algn="ctr"/>
            <a:endParaRPr lang="en-US" sz="2400" dirty="0">
              <a:latin typeface="Times"/>
              <a:cs typeface="Times"/>
            </a:endParaRPr>
          </a:p>
          <a:p>
            <a:pPr algn="ctr"/>
            <a:endParaRPr lang="en-US" sz="2800" dirty="0">
              <a:latin typeface="Times"/>
              <a:cs typeface="Times"/>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04207626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2778"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pSp>
        <p:nvGrpSpPr>
          <p:cNvPr id="24" name="Group 23"/>
          <p:cNvGrpSpPr/>
          <p:nvPr/>
        </p:nvGrpSpPr>
        <p:grpSpPr>
          <a:xfrm>
            <a:off x="2093447" y="1590985"/>
            <a:ext cx="5008917" cy="2351797"/>
            <a:chOff x="2093447" y="1590985"/>
            <a:chExt cx="5008917" cy="2351797"/>
          </a:xfrm>
        </p:grpSpPr>
        <p:sp>
          <p:nvSpPr>
            <p:cNvPr id="6" name="TextBox 5"/>
            <p:cNvSpPr txBox="1"/>
            <p:nvPr/>
          </p:nvSpPr>
          <p:spPr>
            <a:xfrm>
              <a:off x="3567346" y="1590985"/>
              <a:ext cx="553231" cy="369332"/>
            </a:xfrm>
            <a:prstGeom prst="rect">
              <a:avLst/>
            </a:prstGeom>
            <a:noFill/>
          </p:spPr>
          <p:txBody>
            <a:bodyPr wrap="none" rtlCol="0">
              <a:spAutoFit/>
            </a:bodyPr>
            <a:lstStyle/>
            <a:p>
              <a:r>
                <a:rPr lang="en-US" dirty="0"/>
                <a:t>Bob</a:t>
              </a:r>
            </a:p>
          </p:txBody>
        </p:sp>
        <p:cxnSp>
          <p:nvCxnSpPr>
            <p:cNvPr id="11" name="Straight Arrow Connector 10"/>
            <p:cNvCxnSpPr>
              <a:stCxn id="6" idx="2"/>
            </p:cNvCxnSpPr>
            <p:nvPr/>
          </p:nvCxnSpPr>
          <p:spPr>
            <a:xfrm flipH="1">
              <a:off x="2093447" y="1960317"/>
              <a:ext cx="1750515" cy="1912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p:cNvCxnSpPr>
            <p:nvPr/>
          </p:nvCxnSpPr>
          <p:spPr>
            <a:xfrm>
              <a:off x="3843962" y="1960317"/>
              <a:ext cx="2234796" cy="14856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093447" y="3942782"/>
              <a:ext cx="9521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252427" y="3518528"/>
              <a:ext cx="84993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045550" y="1424773"/>
            <a:ext cx="4859566" cy="2399377"/>
            <a:chOff x="3045550" y="1424773"/>
            <a:chExt cx="4859566" cy="2399377"/>
          </a:xfrm>
        </p:grpSpPr>
        <p:sp>
          <p:nvSpPr>
            <p:cNvPr id="9" name="TextBox 8"/>
            <p:cNvSpPr txBox="1"/>
            <p:nvPr/>
          </p:nvSpPr>
          <p:spPr>
            <a:xfrm>
              <a:off x="4726192" y="1424773"/>
              <a:ext cx="611728" cy="369332"/>
            </a:xfrm>
            <a:prstGeom prst="rect">
              <a:avLst/>
            </a:prstGeom>
            <a:noFill/>
          </p:spPr>
          <p:txBody>
            <a:bodyPr wrap="none" rtlCol="0">
              <a:spAutoFit/>
            </a:bodyPr>
            <a:lstStyle/>
            <a:p>
              <a:r>
                <a:rPr lang="en-US" dirty="0"/>
                <a:t>Sally</a:t>
              </a:r>
            </a:p>
          </p:txBody>
        </p:sp>
        <p:cxnSp>
          <p:nvCxnSpPr>
            <p:cNvPr id="15" name="Straight Arrow Connector 14"/>
            <p:cNvCxnSpPr/>
            <p:nvPr/>
          </p:nvCxnSpPr>
          <p:spPr>
            <a:xfrm flipH="1">
              <a:off x="3781387" y="1794105"/>
              <a:ext cx="1198628" cy="1295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980015" y="1794105"/>
              <a:ext cx="2925101" cy="19445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045550" y="3203075"/>
              <a:ext cx="60361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102364" y="3824150"/>
              <a:ext cx="8027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69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lstStyle/>
          <a:p>
            <a:r>
              <a:rPr lang="en-US" dirty="0"/>
              <a:t>With interval variables, variance is measured by computing the average </a:t>
            </a:r>
            <a:r>
              <a:rPr lang="en-US" i="1" dirty="0"/>
              <a:t>squared</a:t>
            </a:r>
            <a:r>
              <a:rPr lang="en-US" dirty="0"/>
              <a:t> distance that every score is from the mean.</a:t>
            </a:r>
          </a:p>
          <a:p>
            <a:endParaRPr lang="en-US" dirty="0"/>
          </a:p>
          <a:p>
            <a:endParaRPr lang="en-US" dirty="0"/>
          </a:p>
          <a:p>
            <a:endParaRPr lang="en-US" dirty="0"/>
          </a:p>
          <a:p>
            <a:r>
              <a:rPr lang="en-US" dirty="0"/>
              <a:t>We did this with sum of squares divided by degrees of freedom.</a:t>
            </a:r>
          </a:p>
        </p:txBody>
      </p:sp>
      <p:sp>
        <p:nvSpPr>
          <p:cNvPr id="4" name="Text Box 4"/>
          <p:cNvSpPr txBox="1">
            <a:spLocks noChangeArrowheads="1"/>
          </p:cNvSpPr>
          <p:nvPr/>
        </p:nvSpPr>
        <p:spPr bwMode="auto">
          <a:xfrm>
            <a:off x="2843212" y="3419982"/>
            <a:ext cx="18494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sz="4000" baseline="30000" dirty="0"/>
              <a:t>2</a:t>
            </a:r>
            <a:endParaRPr lang="en-US" dirty="0"/>
          </a:p>
        </p:txBody>
      </p:sp>
      <p:sp>
        <p:nvSpPr>
          <p:cNvPr id="5" name="Text Box 5"/>
          <p:cNvSpPr txBox="1">
            <a:spLocks noChangeArrowheads="1"/>
          </p:cNvSpPr>
          <p:nvPr/>
        </p:nvSpPr>
        <p:spPr bwMode="auto">
          <a:xfrm>
            <a:off x="3452812" y="4029582"/>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a:t>N-1</a:t>
            </a:r>
            <a:endParaRPr lang="en-US"/>
          </a:p>
        </p:txBody>
      </p:sp>
      <p:sp>
        <p:nvSpPr>
          <p:cNvPr id="6" name="Line 6"/>
          <p:cNvSpPr>
            <a:spLocks noChangeShapeType="1"/>
          </p:cNvSpPr>
          <p:nvPr/>
        </p:nvSpPr>
        <p:spPr bwMode="auto">
          <a:xfrm>
            <a:off x="2919412" y="4105782"/>
            <a:ext cx="1752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12"/>
          <p:cNvSpPr>
            <a:spLocks noChangeShapeType="1"/>
          </p:cNvSpPr>
          <p:nvPr/>
        </p:nvSpPr>
        <p:spPr bwMode="auto">
          <a:xfrm>
            <a:off x="3436937" y="3496182"/>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TextBox 12"/>
          <p:cNvSpPr txBox="1"/>
          <p:nvPr/>
        </p:nvSpPr>
        <p:spPr>
          <a:xfrm>
            <a:off x="5530151" y="3590262"/>
            <a:ext cx="2260062" cy="369332"/>
          </a:xfrm>
          <a:prstGeom prst="rect">
            <a:avLst/>
          </a:prstGeom>
          <a:noFill/>
        </p:spPr>
        <p:txBody>
          <a:bodyPr wrap="square" rtlCol="0">
            <a:spAutoFit/>
          </a:bodyPr>
          <a:lstStyle/>
          <a:p>
            <a:r>
              <a:rPr lang="en-US" dirty="0"/>
              <a:t>sum of squares</a:t>
            </a:r>
          </a:p>
        </p:txBody>
      </p:sp>
      <p:sp>
        <p:nvSpPr>
          <p:cNvPr id="14" name="TextBox 13"/>
          <p:cNvSpPr txBox="1"/>
          <p:nvPr/>
        </p:nvSpPr>
        <p:spPr>
          <a:xfrm>
            <a:off x="5530151" y="4193650"/>
            <a:ext cx="2260062" cy="369332"/>
          </a:xfrm>
          <a:prstGeom prst="rect">
            <a:avLst/>
          </a:prstGeom>
          <a:noFill/>
        </p:spPr>
        <p:txBody>
          <a:bodyPr wrap="square" rtlCol="0">
            <a:spAutoFit/>
          </a:bodyPr>
          <a:lstStyle/>
          <a:p>
            <a:r>
              <a:rPr lang="en-US" dirty="0"/>
              <a:t>degrees of freedom</a:t>
            </a:r>
          </a:p>
        </p:txBody>
      </p:sp>
      <p:sp>
        <p:nvSpPr>
          <p:cNvPr id="15" name="Left Arrow 14"/>
          <p:cNvSpPr/>
          <p:nvPr/>
        </p:nvSpPr>
        <p:spPr>
          <a:xfrm>
            <a:off x="5090134" y="3680268"/>
            <a:ext cx="360010" cy="27932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5090134" y="4283656"/>
            <a:ext cx="360010" cy="27932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70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grpSp>
        <p:nvGrpSpPr>
          <p:cNvPr id="4" name="Group 3"/>
          <p:cNvGrpSpPr/>
          <p:nvPr/>
        </p:nvGrpSpPr>
        <p:grpSpPr>
          <a:xfrm>
            <a:off x="1362599" y="1493838"/>
            <a:ext cx="1849438" cy="1317625"/>
            <a:chOff x="3986212" y="3778942"/>
            <a:chExt cx="1849438" cy="1317625"/>
          </a:xfrm>
        </p:grpSpPr>
        <p:sp>
          <p:nvSpPr>
            <p:cNvPr id="5" name="Text Box 4"/>
            <p:cNvSpPr txBox="1">
              <a:spLocks noChangeArrowheads="1"/>
            </p:cNvSpPr>
            <p:nvPr/>
          </p:nvSpPr>
          <p:spPr bwMode="auto">
            <a:xfrm>
              <a:off x="3986212" y="3778942"/>
              <a:ext cx="18494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sz="4000" baseline="30000" dirty="0"/>
                <a:t>2</a:t>
              </a:r>
              <a:endParaRPr lang="en-US" dirty="0"/>
            </a:p>
          </p:txBody>
        </p:sp>
        <p:sp>
          <p:nvSpPr>
            <p:cNvPr id="6" name="Text Box 5"/>
            <p:cNvSpPr txBox="1">
              <a:spLocks noChangeArrowheads="1"/>
            </p:cNvSpPr>
            <p:nvPr/>
          </p:nvSpPr>
          <p:spPr bwMode="auto">
            <a:xfrm>
              <a:off x="4595812" y="4388542"/>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N-1</a:t>
              </a:r>
              <a:endParaRPr lang="en-US" dirty="0"/>
            </a:p>
          </p:txBody>
        </p:sp>
        <p:sp>
          <p:nvSpPr>
            <p:cNvPr id="7" name="Line 6"/>
            <p:cNvSpPr>
              <a:spLocks noChangeShapeType="1"/>
            </p:cNvSpPr>
            <p:nvPr/>
          </p:nvSpPr>
          <p:spPr bwMode="auto">
            <a:xfrm>
              <a:off x="4062412" y="4464742"/>
              <a:ext cx="1752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12"/>
            <p:cNvSpPr>
              <a:spLocks noChangeShapeType="1"/>
            </p:cNvSpPr>
            <p:nvPr/>
          </p:nvSpPr>
          <p:spPr bwMode="auto">
            <a:xfrm>
              <a:off x="4579937" y="3855142"/>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3" name="Group 12"/>
          <p:cNvGrpSpPr/>
          <p:nvPr/>
        </p:nvGrpSpPr>
        <p:grpSpPr>
          <a:xfrm>
            <a:off x="3750102" y="1542911"/>
            <a:ext cx="4162364" cy="1317625"/>
            <a:chOff x="3750102" y="1542911"/>
            <a:chExt cx="4162364" cy="1317625"/>
          </a:xfrm>
        </p:grpSpPr>
        <p:grpSp>
          <p:nvGrpSpPr>
            <p:cNvPr id="23" name="Group 22"/>
            <p:cNvGrpSpPr/>
            <p:nvPr/>
          </p:nvGrpSpPr>
          <p:grpSpPr>
            <a:xfrm>
              <a:off x="5006402" y="1542911"/>
              <a:ext cx="2906064" cy="1317625"/>
              <a:chOff x="4722691" y="1577573"/>
              <a:chExt cx="2906064" cy="1317625"/>
            </a:xfrm>
          </p:grpSpPr>
          <p:sp>
            <p:nvSpPr>
              <p:cNvPr id="14" name="Text Box 4"/>
              <p:cNvSpPr txBox="1">
                <a:spLocks noChangeArrowheads="1"/>
              </p:cNvSpPr>
              <p:nvPr/>
            </p:nvSpPr>
            <p:spPr bwMode="auto">
              <a:xfrm>
                <a:off x="4722691" y="1577573"/>
                <a:ext cx="290606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dirty="0"/>
                  <a:t> </a:t>
                </a:r>
                <a:r>
                  <a:rPr lang="en-US" sz="4000" dirty="0"/>
                  <a:t>(X-n)</a:t>
                </a:r>
              </a:p>
            </p:txBody>
          </p:sp>
          <p:sp>
            <p:nvSpPr>
              <p:cNvPr id="15" name="Text Box 5"/>
              <p:cNvSpPr txBox="1">
                <a:spLocks noChangeArrowheads="1"/>
              </p:cNvSpPr>
              <p:nvPr/>
            </p:nvSpPr>
            <p:spPr bwMode="auto">
              <a:xfrm>
                <a:off x="5332291" y="2187173"/>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N-1</a:t>
                </a:r>
                <a:endParaRPr lang="en-US" dirty="0"/>
              </a:p>
            </p:txBody>
          </p:sp>
          <p:sp>
            <p:nvSpPr>
              <p:cNvPr id="16" name="Line 6"/>
              <p:cNvSpPr>
                <a:spLocks noChangeShapeType="1"/>
              </p:cNvSpPr>
              <p:nvPr/>
            </p:nvSpPr>
            <p:spPr bwMode="auto">
              <a:xfrm>
                <a:off x="4798890" y="2263373"/>
                <a:ext cx="260131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2"/>
              <p:cNvSpPr>
                <a:spLocks noChangeShapeType="1"/>
              </p:cNvSpPr>
              <p:nvPr/>
            </p:nvSpPr>
            <p:spPr bwMode="auto">
              <a:xfrm>
                <a:off x="5316416" y="1653773"/>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2"/>
              <p:cNvSpPr>
                <a:spLocks noChangeShapeType="1"/>
              </p:cNvSpPr>
              <p:nvPr/>
            </p:nvSpPr>
            <p:spPr bwMode="auto">
              <a:xfrm>
                <a:off x="6551491" y="1667426"/>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TextBox 23"/>
            <p:cNvSpPr txBox="1"/>
            <p:nvPr/>
          </p:nvSpPr>
          <p:spPr>
            <a:xfrm>
              <a:off x="3750102" y="1646050"/>
              <a:ext cx="370010" cy="830997"/>
            </a:xfrm>
            <a:prstGeom prst="rect">
              <a:avLst/>
            </a:prstGeom>
            <a:noFill/>
          </p:spPr>
          <p:txBody>
            <a:bodyPr wrap="square" rtlCol="0">
              <a:spAutoFit/>
            </a:bodyPr>
            <a:lstStyle/>
            <a:p>
              <a:r>
                <a:rPr lang="en-US" sz="4800" dirty="0"/>
                <a:t>=</a:t>
              </a:r>
            </a:p>
          </p:txBody>
        </p:sp>
      </p:grpSp>
      <p:grpSp>
        <p:nvGrpSpPr>
          <p:cNvPr id="3" name="Group 2"/>
          <p:cNvGrpSpPr/>
          <p:nvPr/>
        </p:nvGrpSpPr>
        <p:grpSpPr>
          <a:xfrm>
            <a:off x="238588" y="3444868"/>
            <a:ext cx="8229600" cy="2572884"/>
            <a:chOff x="238588" y="3444868"/>
            <a:chExt cx="8229600" cy="2572884"/>
          </a:xfrm>
        </p:grpSpPr>
        <p:grpSp>
          <p:nvGrpSpPr>
            <p:cNvPr id="36" name="Group 35"/>
            <p:cNvGrpSpPr/>
            <p:nvPr/>
          </p:nvGrpSpPr>
          <p:grpSpPr>
            <a:xfrm>
              <a:off x="2986323" y="4700127"/>
              <a:ext cx="2849207" cy="1317625"/>
              <a:chOff x="3240632" y="4673140"/>
              <a:chExt cx="2849207" cy="1317625"/>
            </a:xfrm>
          </p:grpSpPr>
          <p:sp>
            <p:nvSpPr>
              <p:cNvPr id="26" name="Text Box 4"/>
              <p:cNvSpPr txBox="1">
                <a:spLocks noChangeArrowheads="1"/>
              </p:cNvSpPr>
              <p:nvPr/>
            </p:nvSpPr>
            <p:spPr bwMode="auto">
              <a:xfrm>
                <a:off x="3240632" y="4673140"/>
                <a:ext cx="28492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dirty="0"/>
                  <a:t> </a:t>
                </a:r>
                <a:r>
                  <a:rPr lang="en-US" sz="4000" dirty="0"/>
                  <a:t>(Y-n)</a:t>
                </a:r>
              </a:p>
            </p:txBody>
          </p:sp>
          <p:sp>
            <p:nvSpPr>
              <p:cNvPr id="27" name="Text Box 5"/>
              <p:cNvSpPr txBox="1">
                <a:spLocks noChangeArrowheads="1"/>
              </p:cNvSpPr>
              <p:nvPr/>
            </p:nvSpPr>
            <p:spPr bwMode="auto">
              <a:xfrm>
                <a:off x="3850232" y="5282740"/>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N-1</a:t>
                </a:r>
                <a:endParaRPr lang="en-US" dirty="0"/>
              </a:p>
            </p:txBody>
          </p:sp>
          <p:sp>
            <p:nvSpPr>
              <p:cNvPr id="28" name="Line 6"/>
              <p:cNvSpPr>
                <a:spLocks noChangeShapeType="1"/>
              </p:cNvSpPr>
              <p:nvPr/>
            </p:nvSpPr>
            <p:spPr bwMode="auto">
              <a:xfrm>
                <a:off x="3316831" y="5358940"/>
                <a:ext cx="260131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12"/>
              <p:cNvSpPr>
                <a:spLocks noChangeShapeType="1"/>
              </p:cNvSpPr>
              <p:nvPr/>
            </p:nvSpPr>
            <p:spPr bwMode="auto">
              <a:xfrm>
                <a:off x="3834357" y="474934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12"/>
              <p:cNvSpPr>
                <a:spLocks noChangeShapeType="1"/>
              </p:cNvSpPr>
              <p:nvPr/>
            </p:nvSpPr>
            <p:spPr bwMode="auto">
              <a:xfrm>
                <a:off x="5069432" y="4762993"/>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 name="Title 1"/>
            <p:cNvSpPr txBox="1">
              <a:spLocks/>
            </p:cNvSpPr>
            <p:nvPr/>
          </p:nvSpPr>
          <p:spPr>
            <a:xfrm>
              <a:off x="238588" y="34448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a:ea typeface="+mj-ea"/>
                  <a:cs typeface="+mj-cs"/>
                </a:defRPr>
              </a:lvl1pPr>
            </a:lstStyle>
            <a:p>
              <a:r>
                <a:rPr lang="en-US" dirty="0"/>
                <a:t>Covariance</a:t>
              </a:r>
            </a:p>
          </p:txBody>
        </p:sp>
      </p:grpSp>
      <p:sp>
        <p:nvSpPr>
          <p:cNvPr id="8" name="Oval 7"/>
          <p:cNvSpPr/>
          <p:nvPr/>
        </p:nvSpPr>
        <p:spPr>
          <a:xfrm>
            <a:off x="3275994" y="4320280"/>
            <a:ext cx="2623169" cy="151328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98348" y="5084847"/>
            <a:ext cx="2688452" cy="646331"/>
          </a:xfrm>
          <a:prstGeom prst="rect">
            <a:avLst/>
          </a:prstGeom>
          <a:noFill/>
        </p:spPr>
        <p:txBody>
          <a:bodyPr wrap="square" rtlCol="0">
            <a:spAutoFit/>
          </a:bodyPr>
          <a:lstStyle/>
          <a:p>
            <a:r>
              <a:rPr lang="en-US" dirty="0">
                <a:latin typeface="Times"/>
                <a:cs typeface="Times"/>
              </a:rPr>
              <a:t>Individual variations averaged</a:t>
            </a:r>
          </a:p>
        </p:txBody>
      </p:sp>
    </p:spTree>
    <p:extLst>
      <p:ext uri="{BB962C8B-B14F-4D97-AF65-F5344CB8AC3E}">
        <p14:creationId xmlns:p14="http://schemas.microsoft.com/office/powerpoint/2010/main" val="193211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Variance</a:t>
            </a:r>
          </a:p>
        </p:txBody>
      </p:sp>
      <p:sp>
        <p:nvSpPr>
          <p:cNvPr id="3" name="Content Placeholder 2"/>
          <p:cNvSpPr>
            <a:spLocks noGrp="1"/>
          </p:cNvSpPr>
          <p:nvPr>
            <p:ph idx="1"/>
          </p:nvPr>
        </p:nvSpPr>
        <p:spPr/>
        <p:txBody>
          <a:bodyPr>
            <a:normAutofit lnSpcReduction="10000"/>
          </a:bodyPr>
          <a:lstStyle/>
          <a:p>
            <a:r>
              <a:rPr lang="en-US" dirty="0"/>
              <a:t>Correlation looks at 2 variables at the same time and shows how strongly the two variables are associated.</a:t>
            </a:r>
          </a:p>
          <a:p>
            <a:r>
              <a:rPr lang="en-US" dirty="0"/>
              <a:t>The strength of the association is explained by showing how much of the variance in one variable is responsible for the total variance in the model.</a:t>
            </a:r>
          </a:p>
          <a:p>
            <a:r>
              <a:rPr lang="en-US" dirty="0"/>
              <a:t>What is the shared variance of the two variables or the </a:t>
            </a:r>
            <a:r>
              <a:rPr lang="en-US" i="1" dirty="0"/>
              <a:t>covariance</a:t>
            </a:r>
            <a:r>
              <a:rPr lang="en-US" dirty="0"/>
              <a:t>?</a:t>
            </a:r>
          </a:p>
          <a:p>
            <a:endParaRPr lang="en-US" dirty="0"/>
          </a:p>
        </p:txBody>
      </p:sp>
    </p:spTree>
    <p:extLst>
      <p:ext uri="{BB962C8B-B14F-4D97-AF65-F5344CB8AC3E}">
        <p14:creationId xmlns:p14="http://schemas.microsoft.com/office/powerpoint/2010/main" val="33540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9999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Variance</a:t>
            </a:r>
          </a:p>
        </p:txBody>
      </p:sp>
      <p:sp>
        <p:nvSpPr>
          <p:cNvPr id="5" name="Oval 4"/>
          <p:cNvSpPr/>
          <p:nvPr/>
        </p:nvSpPr>
        <p:spPr>
          <a:xfrm>
            <a:off x="1034778" y="2233996"/>
            <a:ext cx="2704543" cy="2704543"/>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326772" y="2575059"/>
            <a:ext cx="2187152" cy="2187152"/>
          </a:xfrm>
          <a:prstGeom prst="ellipse">
            <a:avLst/>
          </a:prstGeom>
          <a:solidFill>
            <a:srgbClr val="0080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81718" y="5212517"/>
            <a:ext cx="2260918" cy="369332"/>
          </a:xfrm>
          <a:prstGeom prst="rect">
            <a:avLst/>
          </a:prstGeom>
          <a:noFill/>
        </p:spPr>
        <p:txBody>
          <a:bodyPr wrap="none" rtlCol="0">
            <a:spAutoFit/>
          </a:bodyPr>
          <a:lstStyle/>
          <a:p>
            <a:r>
              <a:rPr lang="en-US" dirty="0"/>
              <a:t>Variance of Variable A</a:t>
            </a:r>
          </a:p>
        </p:txBody>
      </p:sp>
      <p:sp>
        <p:nvSpPr>
          <p:cNvPr id="8" name="TextBox 7"/>
          <p:cNvSpPr txBox="1"/>
          <p:nvPr/>
        </p:nvSpPr>
        <p:spPr>
          <a:xfrm>
            <a:off x="5326772" y="4957375"/>
            <a:ext cx="2252915" cy="369332"/>
          </a:xfrm>
          <a:prstGeom prst="rect">
            <a:avLst/>
          </a:prstGeom>
          <a:noFill/>
        </p:spPr>
        <p:txBody>
          <a:bodyPr wrap="none" rtlCol="0">
            <a:spAutoFit/>
          </a:bodyPr>
          <a:lstStyle/>
          <a:p>
            <a:r>
              <a:rPr lang="en-US" dirty="0"/>
              <a:t>Variance of Variable B</a:t>
            </a:r>
          </a:p>
        </p:txBody>
      </p:sp>
      <p:sp>
        <p:nvSpPr>
          <p:cNvPr id="9" name="Curved Right Arrow 8"/>
          <p:cNvSpPr/>
          <p:nvPr/>
        </p:nvSpPr>
        <p:spPr>
          <a:xfrm>
            <a:off x="1105332" y="747419"/>
            <a:ext cx="1422825" cy="2838849"/>
          </a:xfrm>
          <a:prstGeom prst="curv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712299" y="3745289"/>
            <a:ext cx="3974501" cy="2677656"/>
          </a:xfrm>
          <a:prstGeom prst="rect">
            <a:avLst/>
          </a:prstGeom>
          <a:noFill/>
        </p:spPr>
        <p:txBody>
          <a:bodyPr wrap="square" rtlCol="0">
            <a:spAutoFit/>
          </a:bodyPr>
          <a:lstStyle/>
          <a:p>
            <a:r>
              <a:rPr lang="en-US" sz="2400" dirty="0">
                <a:latin typeface="Times"/>
                <a:cs typeface="Times"/>
              </a:rPr>
              <a:t>Covariance represents the degree to which two variables behave in a parallel manner. If you know how one variable behaves, how much do you know about the second’s behavior?</a:t>
            </a:r>
          </a:p>
        </p:txBody>
      </p:sp>
    </p:spTree>
    <p:extLst>
      <p:ext uri="{BB962C8B-B14F-4D97-AF65-F5344CB8AC3E}">
        <p14:creationId xmlns:p14="http://schemas.microsoft.com/office/powerpoint/2010/main" val="28385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37" presetClass="path" presetSubtype="0" accel="50000" decel="50000" fill="hold" grpId="0" nodeType="withEffect">
                                  <p:stCondLst>
                                    <p:cond delay="0"/>
                                  </p:stCondLst>
                                  <p:childTnLst>
                                    <p:animMotion origin="layout" path="M 2.10828E-6 1.65818E-6 L -0.10238 0.0535 C -0.1239 0.06531 -0.156 0.07202 -0.18966 0.07202 C -0.22783 0.07202 -0.2582 0.06531 -0.27972 0.0535 L -0.38192 1.65818E-6 " pathEditMode="relative" rAng="0" ptsTypes="FffFF">
                                      <p:cBhvr>
                                        <p:cTn id="10" dur="2000" fill="hold"/>
                                        <p:tgtEl>
                                          <p:spTgt spid="6"/>
                                        </p:tgtEl>
                                        <p:attrNameLst>
                                          <p:attrName>ppt_x</p:attrName>
                                          <p:attrName>ppt_y</p:attrName>
                                        </p:attrNameLst>
                                      </p:cBhvr>
                                      <p:rCtr x="-19105" y="3590"/>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a:t>
            </a:r>
          </a:p>
        </p:txBody>
      </p:sp>
      <p:grpSp>
        <p:nvGrpSpPr>
          <p:cNvPr id="4" name="Group 3"/>
          <p:cNvGrpSpPr/>
          <p:nvPr/>
        </p:nvGrpSpPr>
        <p:grpSpPr>
          <a:xfrm>
            <a:off x="3153982" y="4016947"/>
            <a:ext cx="2849207" cy="1317625"/>
            <a:chOff x="3240632" y="4673140"/>
            <a:chExt cx="2849207" cy="1317625"/>
          </a:xfrm>
        </p:grpSpPr>
        <p:sp>
          <p:nvSpPr>
            <p:cNvPr id="5" name="Text Box 4"/>
            <p:cNvSpPr txBox="1">
              <a:spLocks noChangeArrowheads="1"/>
            </p:cNvSpPr>
            <p:nvPr/>
          </p:nvSpPr>
          <p:spPr bwMode="auto">
            <a:xfrm>
              <a:off x="3240632" y="4673140"/>
              <a:ext cx="28492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dirty="0"/>
                <a:t> </a:t>
              </a:r>
              <a:r>
                <a:rPr lang="en-US" sz="4000" dirty="0"/>
                <a:t>(Y-n)</a:t>
              </a:r>
            </a:p>
          </p:txBody>
        </p:sp>
        <p:sp>
          <p:nvSpPr>
            <p:cNvPr id="6" name="Text Box 5"/>
            <p:cNvSpPr txBox="1">
              <a:spLocks noChangeArrowheads="1"/>
            </p:cNvSpPr>
            <p:nvPr/>
          </p:nvSpPr>
          <p:spPr bwMode="auto">
            <a:xfrm>
              <a:off x="3850232" y="5282740"/>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N-1</a:t>
              </a:r>
              <a:endParaRPr lang="en-US" dirty="0"/>
            </a:p>
          </p:txBody>
        </p:sp>
        <p:sp>
          <p:nvSpPr>
            <p:cNvPr id="7" name="Line 6"/>
            <p:cNvSpPr>
              <a:spLocks noChangeShapeType="1"/>
            </p:cNvSpPr>
            <p:nvPr/>
          </p:nvSpPr>
          <p:spPr bwMode="auto">
            <a:xfrm>
              <a:off x="3316831" y="5358940"/>
              <a:ext cx="260131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12"/>
            <p:cNvSpPr>
              <a:spLocks noChangeShapeType="1"/>
            </p:cNvSpPr>
            <p:nvPr/>
          </p:nvSpPr>
          <p:spPr bwMode="auto">
            <a:xfrm>
              <a:off x="3834357" y="474934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Line 12"/>
            <p:cNvSpPr>
              <a:spLocks noChangeShapeType="1"/>
            </p:cNvSpPr>
            <p:nvPr/>
          </p:nvSpPr>
          <p:spPr bwMode="auto">
            <a:xfrm>
              <a:off x="5069432" y="4762993"/>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 name="TextBox 9"/>
          <p:cNvSpPr txBox="1"/>
          <p:nvPr/>
        </p:nvSpPr>
        <p:spPr>
          <a:xfrm>
            <a:off x="2771191" y="1527646"/>
            <a:ext cx="3950108" cy="1815882"/>
          </a:xfrm>
          <a:prstGeom prst="rect">
            <a:avLst/>
          </a:prstGeom>
          <a:noFill/>
        </p:spPr>
        <p:txBody>
          <a:bodyPr wrap="square" rtlCol="0">
            <a:spAutoFit/>
          </a:bodyPr>
          <a:lstStyle/>
          <a:p>
            <a:r>
              <a:rPr lang="en-US" sz="2800" dirty="0">
                <a:latin typeface="Times"/>
              </a:rPr>
              <a:t>These could be different sides of the means so the product could be positive or negative</a:t>
            </a:r>
          </a:p>
        </p:txBody>
      </p:sp>
      <p:cxnSp>
        <p:nvCxnSpPr>
          <p:cNvPr id="12" name="Straight Arrow Connector 11"/>
          <p:cNvCxnSpPr/>
          <p:nvPr/>
        </p:nvCxnSpPr>
        <p:spPr>
          <a:xfrm flipH="1">
            <a:off x="4500123" y="2912641"/>
            <a:ext cx="970027" cy="1017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550152" y="2912641"/>
            <a:ext cx="281341" cy="1017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3971" y="5534001"/>
            <a:ext cx="7129472" cy="523220"/>
          </a:xfrm>
          <a:prstGeom prst="rect">
            <a:avLst/>
          </a:prstGeom>
          <a:noFill/>
        </p:spPr>
        <p:txBody>
          <a:bodyPr wrap="square" rtlCol="0">
            <a:spAutoFit/>
          </a:bodyPr>
          <a:lstStyle/>
          <a:p>
            <a:r>
              <a:rPr lang="en-US" sz="2800" dirty="0">
                <a:latin typeface="Times"/>
              </a:rPr>
              <a:t>Correlations can be positive or negative.</a:t>
            </a:r>
          </a:p>
        </p:txBody>
      </p:sp>
    </p:spTree>
    <p:extLst>
      <p:ext uri="{BB962C8B-B14F-4D97-AF65-F5344CB8AC3E}">
        <p14:creationId xmlns:p14="http://schemas.microsoft.com/office/powerpoint/2010/main" val="30274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of Variance</a:t>
            </a:r>
          </a:p>
        </p:txBody>
      </p:sp>
      <p:grpSp>
        <p:nvGrpSpPr>
          <p:cNvPr id="4" name="Group 3"/>
          <p:cNvGrpSpPr/>
          <p:nvPr/>
        </p:nvGrpSpPr>
        <p:grpSpPr>
          <a:xfrm>
            <a:off x="3153982" y="4016947"/>
            <a:ext cx="2849207" cy="1317625"/>
            <a:chOff x="3240632" y="4673140"/>
            <a:chExt cx="2849207" cy="1317625"/>
          </a:xfrm>
        </p:grpSpPr>
        <p:sp>
          <p:nvSpPr>
            <p:cNvPr id="5" name="Text Box 4"/>
            <p:cNvSpPr txBox="1">
              <a:spLocks noChangeArrowheads="1"/>
            </p:cNvSpPr>
            <p:nvPr/>
          </p:nvSpPr>
          <p:spPr bwMode="auto">
            <a:xfrm>
              <a:off x="3240632" y="4673140"/>
              <a:ext cx="28492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dirty="0"/>
                <a:t> </a:t>
              </a:r>
              <a:r>
                <a:rPr lang="en-US" sz="4000" dirty="0"/>
                <a:t>(Y-n)</a:t>
              </a:r>
            </a:p>
          </p:txBody>
        </p:sp>
        <p:sp>
          <p:nvSpPr>
            <p:cNvPr id="6" name="Text Box 5"/>
            <p:cNvSpPr txBox="1">
              <a:spLocks noChangeArrowheads="1"/>
            </p:cNvSpPr>
            <p:nvPr/>
          </p:nvSpPr>
          <p:spPr bwMode="auto">
            <a:xfrm>
              <a:off x="3850232" y="5282740"/>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N-1</a:t>
              </a:r>
              <a:endParaRPr lang="en-US" dirty="0"/>
            </a:p>
          </p:txBody>
        </p:sp>
        <p:sp>
          <p:nvSpPr>
            <p:cNvPr id="7" name="Line 6"/>
            <p:cNvSpPr>
              <a:spLocks noChangeShapeType="1"/>
            </p:cNvSpPr>
            <p:nvPr/>
          </p:nvSpPr>
          <p:spPr bwMode="auto">
            <a:xfrm>
              <a:off x="3316831" y="5358940"/>
              <a:ext cx="260131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12"/>
            <p:cNvSpPr>
              <a:spLocks noChangeShapeType="1"/>
            </p:cNvSpPr>
            <p:nvPr/>
          </p:nvSpPr>
          <p:spPr bwMode="auto">
            <a:xfrm>
              <a:off x="3834357" y="474934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Line 12"/>
            <p:cNvSpPr>
              <a:spLocks noChangeShapeType="1"/>
            </p:cNvSpPr>
            <p:nvPr/>
          </p:nvSpPr>
          <p:spPr bwMode="auto">
            <a:xfrm>
              <a:off x="5069432" y="4762993"/>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 name="TextBox 9"/>
          <p:cNvSpPr txBox="1"/>
          <p:nvPr/>
        </p:nvSpPr>
        <p:spPr>
          <a:xfrm>
            <a:off x="5550152" y="1349612"/>
            <a:ext cx="3671170" cy="2246769"/>
          </a:xfrm>
          <a:prstGeom prst="rect">
            <a:avLst/>
          </a:prstGeom>
          <a:noFill/>
        </p:spPr>
        <p:txBody>
          <a:bodyPr wrap="square" rtlCol="0">
            <a:spAutoFit/>
          </a:bodyPr>
          <a:lstStyle/>
          <a:p>
            <a:r>
              <a:rPr lang="en-US" sz="2800" dirty="0">
                <a:latin typeface="Times"/>
              </a:rPr>
              <a:t>The product of the standard deviations represents all the variance in the two variables.</a:t>
            </a:r>
          </a:p>
        </p:txBody>
      </p:sp>
      <p:grpSp>
        <p:nvGrpSpPr>
          <p:cNvPr id="14" name="Group 13"/>
          <p:cNvGrpSpPr/>
          <p:nvPr/>
        </p:nvGrpSpPr>
        <p:grpSpPr>
          <a:xfrm>
            <a:off x="304361" y="1768907"/>
            <a:ext cx="5945809" cy="4277852"/>
            <a:chOff x="304361" y="1768907"/>
            <a:chExt cx="5945809" cy="4277852"/>
          </a:xfrm>
        </p:grpSpPr>
        <p:sp>
          <p:nvSpPr>
            <p:cNvPr id="16" name="Text Box 5"/>
            <p:cNvSpPr txBox="1">
              <a:spLocks noChangeArrowheads="1"/>
            </p:cNvSpPr>
            <p:nvPr/>
          </p:nvSpPr>
          <p:spPr bwMode="auto">
            <a:xfrm>
              <a:off x="3241876" y="5338873"/>
              <a:ext cx="212212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a:t>
              </a:r>
              <a:r>
                <a:rPr lang="en-US" sz="4000" dirty="0" err="1"/>
                <a:t>sd</a:t>
              </a:r>
              <a:r>
                <a:rPr lang="en-US" sz="4000" baseline="30000" dirty="0" err="1"/>
                <a:t>x</a:t>
              </a:r>
              <a:r>
                <a:rPr lang="en-US" sz="4000" dirty="0"/>
                <a:t>)(</a:t>
              </a:r>
              <a:r>
                <a:rPr lang="en-US" sz="4000" dirty="0" err="1"/>
                <a:t>sd</a:t>
              </a:r>
              <a:r>
                <a:rPr lang="en-US" sz="4000" baseline="30000" dirty="0" err="1"/>
                <a:t>y</a:t>
              </a:r>
              <a:r>
                <a:rPr lang="en-US" sz="4000" dirty="0"/>
                <a:t>)</a:t>
              </a:r>
              <a:endParaRPr lang="en-US" dirty="0"/>
            </a:p>
          </p:txBody>
        </p:sp>
        <p:sp>
          <p:nvSpPr>
            <p:cNvPr id="17" name="Line 6"/>
            <p:cNvSpPr>
              <a:spLocks noChangeShapeType="1"/>
            </p:cNvSpPr>
            <p:nvPr/>
          </p:nvSpPr>
          <p:spPr bwMode="auto">
            <a:xfrm>
              <a:off x="2550069" y="5415073"/>
              <a:ext cx="370010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TextBox 10"/>
            <p:cNvSpPr txBox="1"/>
            <p:nvPr/>
          </p:nvSpPr>
          <p:spPr>
            <a:xfrm>
              <a:off x="304361" y="1768907"/>
              <a:ext cx="3792859" cy="1569660"/>
            </a:xfrm>
            <a:prstGeom prst="rect">
              <a:avLst/>
            </a:prstGeom>
            <a:noFill/>
          </p:spPr>
          <p:txBody>
            <a:bodyPr wrap="square" rtlCol="0">
              <a:spAutoFit/>
            </a:bodyPr>
            <a:lstStyle/>
            <a:p>
              <a:r>
                <a:rPr lang="en-US" sz="2400" dirty="0">
                  <a:latin typeface="Times"/>
                </a:rPr>
                <a:t>Covariance represents the average of how each individual varies on the two variables.</a:t>
              </a:r>
            </a:p>
          </p:txBody>
        </p:sp>
      </p:grpSp>
      <p:sp>
        <p:nvSpPr>
          <p:cNvPr id="19" name="Bent Arrow 18"/>
          <p:cNvSpPr/>
          <p:nvPr/>
        </p:nvSpPr>
        <p:spPr>
          <a:xfrm rot="10800000">
            <a:off x="7095018" y="3350640"/>
            <a:ext cx="504455" cy="255181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10800000" flipH="1">
            <a:off x="2136518" y="3127439"/>
            <a:ext cx="492586" cy="153108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0711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of Variance</a:t>
            </a:r>
          </a:p>
        </p:txBody>
      </p:sp>
      <p:grpSp>
        <p:nvGrpSpPr>
          <p:cNvPr id="4" name="Group 3"/>
          <p:cNvGrpSpPr/>
          <p:nvPr/>
        </p:nvGrpSpPr>
        <p:grpSpPr>
          <a:xfrm>
            <a:off x="3153982" y="4016947"/>
            <a:ext cx="2849207" cy="1317625"/>
            <a:chOff x="3240632" y="4673140"/>
            <a:chExt cx="2849207" cy="1317625"/>
          </a:xfrm>
        </p:grpSpPr>
        <p:sp>
          <p:nvSpPr>
            <p:cNvPr id="5" name="Text Box 4"/>
            <p:cNvSpPr txBox="1">
              <a:spLocks noChangeArrowheads="1"/>
            </p:cNvSpPr>
            <p:nvPr/>
          </p:nvSpPr>
          <p:spPr bwMode="auto">
            <a:xfrm>
              <a:off x="3240632" y="4673140"/>
              <a:ext cx="28492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∑(X-n)</a:t>
              </a:r>
              <a:r>
                <a:rPr lang="en-US" dirty="0"/>
                <a:t> </a:t>
              </a:r>
              <a:r>
                <a:rPr lang="en-US" sz="4000" dirty="0"/>
                <a:t>(Y-n)</a:t>
              </a:r>
            </a:p>
          </p:txBody>
        </p:sp>
        <p:sp>
          <p:nvSpPr>
            <p:cNvPr id="6" name="Text Box 5"/>
            <p:cNvSpPr txBox="1">
              <a:spLocks noChangeArrowheads="1"/>
            </p:cNvSpPr>
            <p:nvPr/>
          </p:nvSpPr>
          <p:spPr bwMode="auto">
            <a:xfrm>
              <a:off x="3850232" y="5282740"/>
              <a:ext cx="9826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N-1</a:t>
              </a:r>
              <a:endParaRPr lang="en-US" dirty="0"/>
            </a:p>
          </p:txBody>
        </p:sp>
        <p:sp>
          <p:nvSpPr>
            <p:cNvPr id="7" name="Line 6"/>
            <p:cNvSpPr>
              <a:spLocks noChangeShapeType="1"/>
            </p:cNvSpPr>
            <p:nvPr/>
          </p:nvSpPr>
          <p:spPr bwMode="auto">
            <a:xfrm>
              <a:off x="3316831" y="5358940"/>
              <a:ext cx="260131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12"/>
            <p:cNvSpPr>
              <a:spLocks noChangeShapeType="1"/>
            </p:cNvSpPr>
            <p:nvPr/>
          </p:nvSpPr>
          <p:spPr bwMode="auto">
            <a:xfrm>
              <a:off x="3834357" y="474934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Line 12"/>
            <p:cNvSpPr>
              <a:spLocks noChangeShapeType="1"/>
            </p:cNvSpPr>
            <p:nvPr/>
          </p:nvSpPr>
          <p:spPr bwMode="auto">
            <a:xfrm>
              <a:off x="5069432" y="4762993"/>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4" name="Group 13"/>
          <p:cNvGrpSpPr/>
          <p:nvPr/>
        </p:nvGrpSpPr>
        <p:grpSpPr>
          <a:xfrm>
            <a:off x="304361" y="1768906"/>
            <a:ext cx="7998385" cy="4277853"/>
            <a:chOff x="304361" y="1768906"/>
            <a:chExt cx="7998385" cy="4277853"/>
          </a:xfrm>
        </p:grpSpPr>
        <p:sp>
          <p:nvSpPr>
            <p:cNvPr id="16" name="Text Box 5"/>
            <p:cNvSpPr txBox="1">
              <a:spLocks noChangeArrowheads="1"/>
            </p:cNvSpPr>
            <p:nvPr/>
          </p:nvSpPr>
          <p:spPr bwMode="auto">
            <a:xfrm>
              <a:off x="3241876" y="5338873"/>
              <a:ext cx="212212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a:t>(</a:t>
              </a:r>
              <a:r>
                <a:rPr lang="en-US" sz="4000" dirty="0" err="1"/>
                <a:t>sd</a:t>
              </a:r>
              <a:r>
                <a:rPr lang="en-US" sz="4000" baseline="30000" dirty="0" err="1"/>
                <a:t>x</a:t>
              </a:r>
              <a:r>
                <a:rPr lang="en-US" sz="4000" dirty="0"/>
                <a:t>)(</a:t>
              </a:r>
              <a:r>
                <a:rPr lang="en-US" sz="4000" dirty="0" err="1"/>
                <a:t>sd</a:t>
              </a:r>
              <a:r>
                <a:rPr lang="en-US" sz="4000" baseline="30000" dirty="0" err="1"/>
                <a:t>y</a:t>
              </a:r>
              <a:r>
                <a:rPr lang="en-US" sz="4000" dirty="0"/>
                <a:t>)</a:t>
              </a:r>
              <a:endParaRPr lang="en-US" dirty="0"/>
            </a:p>
          </p:txBody>
        </p:sp>
        <p:sp>
          <p:nvSpPr>
            <p:cNvPr id="17" name="Line 6"/>
            <p:cNvSpPr>
              <a:spLocks noChangeShapeType="1"/>
            </p:cNvSpPr>
            <p:nvPr/>
          </p:nvSpPr>
          <p:spPr bwMode="auto">
            <a:xfrm>
              <a:off x="2550069" y="5415073"/>
              <a:ext cx="370010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TextBox 10"/>
            <p:cNvSpPr txBox="1"/>
            <p:nvPr/>
          </p:nvSpPr>
          <p:spPr>
            <a:xfrm>
              <a:off x="304361" y="1768906"/>
              <a:ext cx="7998385" cy="1938992"/>
            </a:xfrm>
            <a:prstGeom prst="rect">
              <a:avLst/>
            </a:prstGeom>
            <a:noFill/>
          </p:spPr>
          <p:txBody>
            <a:bodyPr wrap="square" rtlCol="0">
              <a:spAutoFit/>
            </a:bodyPr>
            <a:lstStyle/>
            <a:p>
              <a:r>
                <a:rPr lang="en-US" sz="2400" dirty="0">
                  <a:latin typeface="Times"/>
                </a:rPr>
                <a:t>If the covariance gets close to the total variance the ratio gets closer to 1 (or -1). This will happen when the two variables behave in similar manner—one close to the mean/the other close to the mean, or one far from the mean/the other far from the mean.</a:t>
              </a:r>
            </a:p>
          </p:txBody>
        </p:sp>
      </p:grpSp>
    </p:spTree>
    <p:extLst>
      <p:ext uri="{BB962C8B-B14F-4D97-AF65-F5344CB8AC3E}">
        <p14:creationId xmlns:p14="http://schemas.microsoft.com/office/powerpoint/2010/main" val="1247894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a:xfrm>
            <a:off x="457199" y="1600200"/>
            <a:ext cx="8503045" cy="4525963"/>
          </a:xfrm>
        </p:spPr>
        <p:txBody>
          <a:bodyPr/>
          <a:lstStyle/>
          <a:p>
            <a:r>
              <a:rPr lang="en-US" dirty="0"/>
              <a:t>Covariance divided by the product of the two standard deviations gives the correlation</a:t>
            </a:r>
          </a:p>
          <a:p>
            <a:r>
              <a:rPr lang="en-US" dirty="0"/>
              <a:t>Formally this is called a</a:t>
            </a:r>
            <a:br>
              <a:rPr lang="en-US" dirty="0"/>
            </a:br>
            <a:r>
              <a:rPr lang="en-US" i="1" dirty="0"/>
              <a:t>Pearson product-moment correlation coefficient</a:t>
            </a:r>
          </a:p>
          <a:p>
            <a:r>
              <a:rPr lang="en-US" dirty="0"/>
              <a:t>Pearson’s </a:t>
            </a:r>
            <a:r>
              <a:rPr lang="en-US" i="1" dirty="0"/>
              <a:t>r</a:t>
            </a:r>
          </a:p>
        </p:txBody>
      </p:sp>
    </p:spTree>
    <p:extLst>
      <p:ext uri="{BB962C8B-B14F-4D97-AF65-F5344CB8AC3E}">
        <p14:creationId xmlns:p14="http://schemas.microsoft.com/office/powerpoint/2010/main" val="8231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r>
              <a:rPr lang="en-US" dirty="0"/>
              <a:t>Compute the correlation of the following two variables:</a:t>
            </a:r>
          </a:p>
          <a:p>
            <a:pPr lvl="1"/>
            <a:r>
              <a:rPr lang="en-US" dirty="0"/>
              <a:t>Ordinal attitude inventory</a:t>
            </a:r>
          </a:p>
          <a:p>
            <a:pPr lvl="1"/>
            <a:r>
              <a:rPr lang="en-US" dirty="0"/>
              <a:t>Index of representative behaviors</a:t>
            </a:r>
          </a:p>
        </p:txBody>
      </p:sp>
    </p:spTree>
    <p:extLst>
      <p:ext uri="{BB962C8B-B14F-4D97-AF65-F5344CB8AC3E}">
        <p14:creationId xmlns:p14="http://schemas.microsoft.com/office/powerpoint/2010/main" val="81957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do Repai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715715"/>
            <a:ext cx="8558214" cy="4327872"/>
          </a:xfrm>
          <a:prstGeom prst="rect">
            <a:avLst/>
          </a:prstGeom>
          <a:solidFill>
            <a:schemeClr val="bg1"/>
          </a:solidFill>
        </p:spPr>
      </p:pic>
      <p:sp>
        <p:nvSpPr>
          <p:cNvPr id="5" name="Oval 4"/>
          <p:cNvSpPr/>
          <p:nvPr/>
        </p:nvSpPr>
        <p:spPr>
          <a:xfrm>
            <a:off x="1213822" y="2072267"/>
            <a:ext cx="1375196" cy="6385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RedStateBlueState BB"/>
            </a:endParaRPr>
          </a:p>
        </p:txBody>
      </p:sp>
      <p:sp>
        <p:nvSpPr>
          <p:cNvPr id="6" name="Oval 5"/>
          <p:cNvSpPr/>
          <p:nvPr/>
        </p:nvSpPr>
        <p:spPr>
          <a:xfrm>
            <a:off x="3143306" y="2016134"/>
            <a:ext cx="1059461" cy="54730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736008" y="3945741"/>
            <a:ext cx="877037" cy="6385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62019" y="2016134"/>
            <a:ext cx="1248901" cy="47012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93699" y="3945741"/>
            <a:ext cx="1248901" cy="4069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sp>
        <p:nvSpPr>
          <p:cNvPr id="10" name="Oval 9"/>
          <p:cNvSpPr/>
          <p:nvPr/>
        </p:nvSpPr>
        <p:spPr>
          <a:xfrm>
            <a:off x="4511490" y="2016134"/>
            <a:ext cx="919130" cy="3999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27500" y="2009117"/>
            <a:ext cx="806876" cy="105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67615" y="2005607"/>
            <a:ext cx="806876" cy="105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532180" y="2009117"/>
            <a:ext cx="1045429" cy="105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743374" y="1054839"/>
            <a:ext cx="6106939" cy="898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0815" y="5840266"/>
            <a:ext cx="8596353" cy="898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37723" y="2118801"/>
            <a:ext cx="1372345" cy="559127"/>
          </a:xfrm>
          <a:prstGeom prst="rect">
            <a:avLst/>
          </a:prstGeom>
        </p:spPr>
        <p:txBody>
          <a:bodyPr wrap="square">
            <a:spAutoFit/>
          </a:bodyPr>
          <a:lstStyle/>
          <a:p>
            <a:pPr algn="ctr">
              <a:lnSpc>
                <a:spcPts val="1200"/>
              </a:lnSpc>
            </a:pPr>
            <a:r>
              <a:rPr lang="en-US" sz="1200" dirty="0">
                <a:solidFill>
                  <a:schemeClr val="tx1"/>
                </a:solidFill>
                <a:latin typeface="RedStateBlueState BB"/>
              </a:rPr>
              <a:t>Do you think oil spills are really bad for fish?</a:t>
            </a:r>
          </a:p>
        </p:txBody>
      </p:sp>
      <p:sp>
        <p:nvSpPr>
          <p:cNvPr id="17" name="Rectangle 16"/>
          <p:cNvSpPr/>
          <p:nvPr/>
        </p:nvSpPr>
        <p:spPr>
          <a:xfrm>
            <a:off x="3083001" y="1949243"/>
            <a:ext cx="1161857" cy="559127"/>
          </a:xfrm>
          <a:prstGeom prst="rect">
            <a:avLst/>
          </a:prstGeom>
        </p:spPr>
        <p:txBody>
          <a:bodyPr wrap="square">
            <a:spAutoFit/>
          </a:bodyPr>
          <a:lstStyle/>
          <a:p>
            <a:pPr algn="ctr">
              <a:lnSpc>
                <a:spcPts val="1200"/>
              </a:lnSpc>
            </a:pPr>
            <a:r>
              <a:rPr lang="en-US" sz="1200" dirty="0">
                <a:solidFill>
                  <a:schemeClr val="tx1"/>
                </a:solidFill>
                <a:latin typeface="RedStateBlueState BB"/>
              </a:rPr>
              <a:t>Oh, they’re really, really bad for fish!</a:t>
            </a:r>
          </a:p>
        </p:txBody>
      </p:sp>
      <p:sp>
        <p:nvSpPr>
          <p:cNvPr id="18" name="Rectangle 17"/>
          <p:cNvSpPr/>
          <p:nvPr/>
        </p:nvSpPr>
        <p:spPr>
          <a:xfrm>
            <a:off x="4514333" y="1959539"/>
            <a:ext cx="944355" cy="405239"/>
          </a:xfrm>
          <a:prstGeom prst="rect">
            <a:avLst/>
          </a:prstGeom>
        </p:spPr>
        <p:txBody>
          <a:bodyPr wrap="square">
            <a:spAutoFit/>
          </a:bodyPr>
          <a:lstStyle/>
          <a:p>
            <a:pPr algn="ctr">
              <a:lnSpc>
                <a:spcPts val="1200"/>
              </a:lnSpc>
            </a:pPr>
            <a:r>
              <a:rPr lang="en-US" sz="1200" dirty="0">
                <a:solidFill>
                  <a:schemeClr val="tx1"/>
                </a:solidFill>
                <a:latin typeface="RedStateBlueState BB"/>
              </a:rPr>
              <a:t>How do you know?</a:t>
            </a:r>
          </a:p>
        </p:txBody>
      </p:sp>
      <p:sp>
        <p:nvSpPr>
          <p:cNvPr id="19" name="Rectangle 18"/>
          <p:cNvSpPr/>
          <p:nvPr/>
        </p:nvSpPr>
        <p:spPr>
          <a:xfrm>
            <a:off x="4616728" y="3966791"/>
            <a:ext cx="1090924" cy="559127"/>
          </a:xfrm>
          <a:prstGeom prst="rect">
            <a:avLst/>
          </a:prstGeom>
        </p:spPr>
        <p:txBody>
          <a:bodyPr wrap="square">
            <a:spAutoFit/>
          </a:bodyPr>
          <a:lstStyle/>
          <a:p>
            <a:pPr algn="ctr">
              <a:lnSpc>
                <a:spcPts val="1200"/>
              </a:lnSpc>
            </a:pPr>
            <a:r>
              <a:rPr lang="en-US" sz="1200" dirty="0">
                <a:solidFill>
                  <a:schemeClr val="tx1"/>
                </a:solidFill>
                <a:latin typeface="RedStateBlueState BB"/>
              </a:rPr>
              <a:t>And the can was </a:t>
            </a:r>
            <a:r>
              <a:rPr lang="en-US" sz="1200" b="1" dirty="0">
                <a:solidFill>
                  <a:schemeClr val="tx1"/>
                </a:solidFill>
                <a:latin typeface="RedStateBlueState BB"/>
              </a:rPr>
              <a:t>filled</a:t>
            </a:r>
            <a:r>
              <a:rPr lang="en-US" sz="1200" dirty="0">
                <a:solidFill>
                  <a:schemeClr val="tx1"/>
                </a:solidFill>
                <a:latin typeface="RedStateBlueState BB"/>
              </a:rPr>
              <a:t> with oil…</a:t>
            </a:r>
          </a:p>
        </p:txBody>
      </p:sp>
      <p:sp>
        <p:nvSpPr>
          <p:cNvPr id="20" name="Rectangle 19"/>
          <p:cNvSpPr/>
          <p:nvPr/>
        </p:nvSpPr>
        <p:spPr>
          <a:xfrm>
            <a:off x="6321700" y="1949246"/>
            <a:ext cx="1528883" cy="559127"/>
          </a:xfrm>
          <a:prstGeom prst="rect">
            <a:avLst/>
          </a:prstGeom>
        </p:spPr>
        <p:txBody>
          <a:bodyPr wrap="square">
            <a:spAutoFit/>
          </a:bodyPr>
          <a:lstStyle/>
          <a:p>
            <a:pPr algn="ctr">
              <a:lnSpc>
                <a:spcPts val="1200"/>
              </a:lnSpc>
            </a:pPr>
            <a:r>
              <a:rPr lang="en-US" sz="1200" dirty="0">
                <a:solidFill>
                  <a:schemeClr val="tx1"/>
                </a:solidFill>
                <a:latin typeface="RedStateBlueState BB"/>
              </a:rPr>
              <a:t>Once, </a:t>
            </a:r>
            <a:r>
              <a:rPr lang="en-US" sz="1200" dirty="0">
                <a:latin typeface="RedStateBlueState BB"/>
              </a:rPr>
              <a:t>T</a:t>
            </a:r>
            <a:r>
              <a:rPr lang="en-US" sz="1200" dirty="0">
                <a:solidFill>
                  <a:schemeClr val="tx1"/>
                </a:solidFill>
                <a:latin typeface="RedStateBlueState BB"/>
              </a:rPr>
              <a:t>ia </a:t>
            </a:r>
            <a:r>
              <a:rPr lang="en-US" sz="1200" dirty="0">
                <a:latin typeface="RedStateBlueState BB"/>
              </a:rPr>
              <a:t>C</a:t>
            </a:r>
            <a:r>
              <a:rPr lang="en-US" sz="1200" dirty="0">
                <a:solidFill>
                  <a:schemeClr val="tx1"/>
                </a:solidFill>
                <a:latin typeface="RedStateBlueState BB"/>
              </a:rPr>
              <a:t>armen opened a can of sardines…</a:t>
            </a:r>
          </a:p>
        </p:txBody>
      </p:sp>
      <p:sp>
        <p:nvSpPr>
          <p:cNvPr id="21" name="Rectangle 20"/>
          <p:cNvSpPr/>
          <p:nvPr/>
        </p:nvSpPr>
        <p:spPr>
          <a:xfrm>
            <a:off x="5721810" y="3910657"/>
            <a:ext cx="1620461" cy="405239"/>
          </a:xfrm>
          <a:prstGeom prst="rect">
            <a:avLst/>
          </a:prstGeom>
        </p:spPr>
        <p:txBody>
          <a:bodyPr wrap="square">
            <a:spAutoFit/>
          </a:bodyPr>
          <a:lstStyle/>
          <a:p>
            <a:pPr algn="ctr">
              <a:lnSpc>
                <a:spcPts val="1200"/>
              </a:lnSpc>
            </a:pPr>
            <a:r>
              <a:rPr lang="en-US" sz="1200" dirty="0">
                <a:solidFill>
                  <a:schemeClr val="tx1"/>
                </a:solidFill>
                <a:latin typeface="RedStateBlueState BB"/>
              </a:rPr>
              <a:t>And </a:t>
            </a:r>
            <a:r>
              <a:rPr lang="en-US" sz="1200" b="1" dirty="0">
                <a:solidFill>
                  <a:schemeClr val="tx1"/>
                </a:solidFill>
                <a:latin typeface="RedStateBlueState BB"/>
              </a:rPr>
              <a:t>all</a:t>
            </a:r>
            <a:r>
              <a:rPr lang="en-US" sz="1200" dirty="0">
                <a:solidFill>
                  <a:schemeClr val="tx1"/>
                </a:solidFill>
                <a:latin typeface="RedStateBlueState BB"/>
              </a:rPr>
              <a:t> the fish inside were dead!</a:t>
            </a:r>
          </a:p>
        </p:txBody>
      </p:sp>
      <p:sp>
        <p:nvSpPr>
          <p:cNvPr id="22" name="Freeform 21"/>
          <p:cNvSpPr/>
          <p:nvPr/>
        </p:nvSpPr>
        <p:spPr>
          <a:xfrm>
            <a:off x="287669" y="1363576"/>
            <a:ext cx="2455706" cy="1971708"/>
          </a:xfrm>
          <a:custGeom>
            <a:avLst/>
            <a:gdLst>
              <a:gd name="connsiteX0" fmla="*/ 56130 w 2455706"/>
              <a:gd name="connsiteY0" fmla="*/ 1971708 h 1971708"/>
              <a:gd name="connsiteX1" fmla="*/ 168391 w 2455706"/>
              <a:gd name="connsiteY1" fmla="*/ 1578770 h 1971708"/>
              <a:gd name="connsiteX2" fmla="*/ 329766 w 2455706"/>
              <a:gd name="connsiteY2" fmla="*/ 1199865 h 1971708"/>
              <a:gd name="connsiteX3" fmla="*/ 568320 w 2455706"/>
              <a:gd name="connsiteY3" fmla="*/ 912178 h 1971708"/>
              <a:gd name="connsiteX4" fmla="*/ 834940 w 2455706"/>
              <a:gd name="connsiteY4" fmla="*/ 701676 h 1971708"/>
              <a:gd name="connsiteX5" fmla="*/ 1192771 w 2455706"/>
              <a:gd name="connsiteY5" fmla="*/ 533274 h 1971708"/>
              <a:gd name="connsiteX6" fmla="*/ 1803190 w 2455706"/>
              <a:gd name="connsiteY6" fmla="*/ 449073 h 1971708"/>
              <a:gd name="connsiteX7" fmla="*/ 2104891 w 2455706"/>
              <a:gd name="connsiteY7" fmla="*/ 512223 h 1971708"/>
              <a:gd name="connsiteX8" fmla="*/ 2427641 w 2455706"/>
              <a:gd name="connsiteY8" fmla="*/ 638525 h 1971708"/>
              <a:gd name="connsiteX9" fmla="*/ 2455706 w 2455706"/>
              <a:gd name="connsiteY9" fmla="*/ 561341 h 1971708"/>
              <a:gd name="connsiteX10" fmla="*/ 2252234 w 2455706"/>
              <a:gd name="connsiteY10" fmla="*/ 0 h 1971708"/>
              <a:gd name="connsiteX11" fmla="*/ 0 w 2455706"/>
              <a:gd name="connsiteY11" fmla="*/ 280670 h 19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5706" h="1971708">
                <a:moveTo>
                  <a:pt x="56130" y="1971708"/>
                </a:moveTo>
                <a:lnTo>
                  <a:pt x="168391" y="1578770"/>
                </a:lnTo>
                <a:lnTo>
                  <a:pt x="329766" y="1199865"/>
                </a:lnTo>
                <a:lnTo>
                  <a:pt x="568320" y="912178"/>
                </a:lnTo>
                <a:lnTo>
                  <a:pt x="834940" y="701676"/>
                </a:lnTo>
                <a:lnTo>
                  <a:pt x="1192771" y="533274"/>
                </a:lnTo>
                <a:lnTo>
                  <a:pt x="1803190" y="449073"/>
                </a:lnTo>
                <a:lnTo>
                  <a:pt x="2104891" y="512223"/>
                </a:lnTo>
                <a:lnTo>
                  <a:pt x="2427641" y="638525"/>
                </a:lnTo>
                <a:lnTo>
                  <a:pt x="2455706" y="561341"/>
                </a:lnTo>
                <a:lnTo>
                  <a:pt x="2252234" y="0"/>
                </a:lnTo>
                <a:lnTo>
                  <a:pt x="0" y="280670"/>
                </a:ln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9114" y="3798390"/>
            <a:ext cx="2855636" cy="2336579"/>
          </a:xfrm>
          <a:custGeom>
            <a:avLst/>
            <a:gdLst>
              <a:gd name="connsiteX0" fmla="*/ 350815 w 2855636"/>
              <a:gd name="connsiteY0" fmla="*/ 0 h 2336579"/>
              <a:gd name="connsiteX1" fmla="*/ 491142 w 2855636"/>
              <a:gd name="connsiteY1" fmla="*/ 294704 h 2336579"/>
              <a:gd name="connsiteX2" fmla="*/ 638484 w 2855636"/>
              <a:gd name="connsiteY2" fmla="*/ 547307 h 2336579"/>
              <a:gd name="connsiteX3" fmla="*/ 848973 w 2855636"/>
              <a:gd name="connsiteY3" fmla="*/ 771843 h 2336579"/>
              <a:gd name="connsiteX4" fmla="*/ 1052446 w 2855636"/>
              <a:gd name="connsiteY4" fmla="*/ 947262 h 2336579"/>
              <a:gd name="connsiteX5" fmla="*/ 1396245 w 2855636"/>
              <a:gd name="connsiteY5" fmla="*/ 1101630 h 2336579"/>
              <a:gd name="connsiteX6" fmla="*/ 1676897 w 2855636"/>
              <a:gd name="connsiteY6" fmla="*/ 1157764 h 2336579"/>
              <a:gd name="connsiteX7" fmla="*/ 2224169 w 2855636"/>
              <a:gd name="connsiteY7" fmla="*/ 1164781 h 2336579"/>
              <a:gd name="connsiteX8" fmla="*/ 2476756 w 2855636"/>
              <a:gd name="connsiteY8" fmla="*/ 1101630 h 2336579"/>
              <a:gd name="connsiteX9" fmla="*/ 2694261 w 2855636"/>
              <a:gd name="connsiteY9" fmla="*/ 996379 h 2336579"/>
              <a:gd name="connsiteX10" fmla="*/ 2806522 w 2855636"/>
              <a:gd name="connsiteY10" fmla="*/ 919195 h 2336579"/>
              <a:gd name="connsiteX11" fmla="*/ 2855636 w 2855636"/>
              <a:gd name="connsiteY11" fmla="*/ 877094 h 2336579"/>
              <a:gd name="connsiteX12" fmla="*/ 2855636 w 2855636"/>
              <a:gd name="connsiteY12" fmla="*/ 1234949 h 2336579"/>
              <a:gd name="connsiteX13" fmla="*/ 2848620 w 2855636"/>
              <a:gd name="connsiteY13" fmla="*/ 1319150 h 2336579"/>
              <a:gd name="connsiteX14" fmla="*/ 2750392 w 2855636"/>
              <a:gd name="connsiteY14" fmla="*/ 1326166 h 2336579"/>
              <a:gd name="connsiteX15" fmla="*/ 2764424 w 2855636"/>
              <a:gd name="connsiteY15" fmla="*/ 2336579 h 2336579"/>
              <a:gd name="connsiteX16" fmla="*/ 0 w 2855636"/>
              <a:gd name="connsiteY16" fmla="*/ 2336579 h 2336579"/>
              <a:gd name="connsiteX17" fmla="*/ 189440 w 2855636"/>
              <a:gd name="connsiteY17" fmla="*/ 70167 h 233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5636" h="2336579">
                <a:moveTo>
                  <a:pt x="350815" y="0"/>
                </a:moveTo>
                <a:lnTo>
                  <a:pt x="491142" y="294704"/>
                </a:lnTo>
                <a:lnTo>
                  <a:pt x="638484" y="547307"/>
                </a:lnTo>
                <a:lnTo>
                  <a:pt x="848973" y="771843"/>
                </a:lnTo>
                <a:lnTo>
                  <a:pt x="1052446" y="947262"/>
                </a:lnTo>
                <a:lnTo>
                  <a:pt x="1396245" y="1101630"/>
                </a:lnTo>
                <a:lnTo>
                  <a:pt x="1676897" y="1157764"/>
                </a:lnTo>
                <a:lnTo>
                  <a:pt x="2224169" y="1164781"/>
                </a:lnTo>
                <a:lnTo>
                  <a:pt x="2476756" y="1101630"/>
                </a:lnTo>
                <a:lnTo>
                  <a:pt x="2694261" y="996379"/>
                </a:lnTo>
                <a:lnTo>
                  <a:pt x="2806522" y="919195"/>
                </a:lnTo>
                <a:lnTo>
                  <a:pt x="2855636" y="877094"/>
                </a:lnTo>
                <a:lnTo>
                  <a:pt x="2855636" y="1234949"/>
                </a:lnTo>
                <a:lnTo>
                  <a:pt x="2848620" y="1319150"/>
                </a:lnTo>
                <a:lnTo>
                  <a:pt x="2750392" y="1326166"/>
                </a:lnTo>
                <a:lnTo>
                  <a:pt x="2764424" y="2336579"/>
                </a:lnTo>
                <a:lnTo>
                  <a:pt x="0" y="2336579"/>
                </a:lnTo>
                <a:lnTo>
                  <a:pt x="189440" y="70167"/>
                </a:ln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5949827" y="1623195"/>
            <a:ext cx="112261" cy="2161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738052" y="1597347"/>
            <a:ext cx="209116" cy="4537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a:t>Correlation: Measure of the degree of correspondence between two or more variables</a:t>
            </a:r>
          </a:p>
        </p:txBody>
      </p:sp>
    </p:spTree>
    <p:extLst>
      <p:ext uri="{BB962C8B-B14F-4D97-AF65-F5344CB8AC3E}">
        <p14:creationId xmlns:p14="http://schemas.microsoft.com/office/powerpoint/2010/main" val="2762958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Non-interval data</a:t>
            </a:r>
          </a:p>
        </p:txBody>
      </p:sp>
      <p:sp>
        <p:nvSpPr>
          <p:cNvPr id="3" name="Content Placeholder 2"/>
          <p:cNvSpPr>
            <a:spLocks noGrp="1"/>
          </p:cNvSpPr>
          <p:nvPr>
            <p:ph idx="1"/>
          </p:nvPr>
        </p:nvSpPr>
        <p:spPr/>
        <p:txBody>
          <a:bodyPr/>
          <a:lstStyle/>
          <a:p>
            <a:r>
              <a:rPr lang="en-US" dirty="0"/>
              <a:t>Scores have to be converted to ranks.</a:t>
            </a:r>
          </a:p>
          <a:p>
            <a:r>
              <a:rPr lang="en-US" dirty="0"/>
              <a:t>Then compute a Pearson’s </a:t>
            </a:r>
            <a:r>
              <a:rPr lang="en-US" i="1" dirty="0"/>
              <a:t>r</a:t>
            </a:r>
          </a:p>
          <a:p>
            <a:r>
              <a:rPr lang="en-US" dirty="0"/>
              <a:t>This is referred to as a:</a:t>
            </a:r>
          </a:p>
          <a:p>
            <a:pPr lvl="1"/>
            <a:r>
              <a:rPr lang="en-US" i="1" dirty="0"/>
              <a:t>Spearman rank correlation coefficient</a:t>
            </a:r>
          </a:p>
          <a:p>
            <a:pPr lvl="1"/>
            <a:r>
              <a:rPr lang="en-US" i="1" dirty="0"/>
              <a:t>Spearman’s rho</a:t>
            </a:r>
          </a:p>
          <a:p>
            <a:pPr lvl="1"/>
            <a:r>
              <a:rPr lang="en-US" i="1" spc="-110" dirty="0" err="1"/>
              <a:t>r</a:t>
            </a:r>
            <a:r>
              <a:rPr lang="en-US" i="1" spc="-110" baseline="-13000" dirty="0" err="1"/>
              <a:t>s</a:t>
            </a:r>
            <a:endParaRPr lang="en-US" i="1" spc="-110" baseline="-13000" dirty="0"/>
          </a:p>
        </p:txBody>
      </p:sp>
    </p:spTree>
    <p:extLst>
      <p:ext uri="{BB962C8B-B14F-4D97-AF65-F5344CB8AC3E}">
        <p14:creationId xmlns:p14="http://schemas.microsoft.com/office/powerpoint/2010/main" val="1041295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Excel data set: </a:t>
            </a:r>
            <a:r>
              <a:rPr lang="en-US"/>
              <a:t>Pacific Crest</a:t>
            </a:r>
            <a:endParaRPr lang="en-US" dirty="0"/>
          </a:p>
        </p:txBody>
      </p:sp>
    </p:spTree>
    <p:extLst>
      <p:ext uri="{BB962C8B-B14F-4D97-AF65-F5344CB8AC3E}">
        <p14:creationId xmlns:p14="http://schemas.microsoft.com/office/powerpoint/2010/main" val="4212345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Scatterplots?</a:t>
            </a:r>
          </a:p>
        </p:txBody>
      </p:sp>
      <p:graphicFrame>
        <p:nvGraphicFramePr>
          <p:cNvPr id="4" name="Chart 3"/>
          <p:cNvGraphicFramePr>
            <a:graphicFrameLocks/>
          </p:cNvGraphicFramePr>
          <p:nvPr>
            <p:extLst>
              <p:ext uri="{D42A27DB-BD31-4B8C-83A1-F6EECF244321}">
                <p14:modId xmlns:p14="http://schemas.microsoft.com/office/powerpoint/2010/main" val="3998246061"/>
              </p:ext>
            </p:extLst>
          </p:nvPr>
        </p:nvGraphicFramePr>
        <p:xfrm>
          <a:off x="2205994" y="1734626"/>
          <a:ext cx="4842245" cy="29057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5034985"/>
            <a:ext cx="914399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a:ea typeface="+mj-ea"/>
                <a:cs typeface="+mj-cs"/>
              </a:defRPr>
            </a:lvl1pPr>
          </a:lstStyle>
          <a:p>
            <a:r>
              <a:rPr lang="en-US" sz="3600" dirty="0"/>
              <a:t>Outliers, non-linear data, and other anomalies </a:t>
            </a:r>
          </a:p>
        </p:txBody>
      </p:sp>
    </p:spTree>
    <p:extLst>
      <p:ext uri="{BB962C8B-B14F-4D97-AF65-F5344CB8AC3E}">
        <p14:creationId xmlns:p14="http://schemas.microsoft.com/office/powerpoint/2010/main" val="258937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Scatterplots?</a:t>
            </a:r>
          </a:p>
        </p:txBody>
      </p:sp>
      <p:graphicFrame>
        <p:nvGraphicFramePr>
          <p:cNvPr id="4" name="Chart 3"/>
          <p:cNvGraphicFramePr>
            <a:graphicFrameLocks/>
          </p:cNvGraphicFramePr>
          <p:nvPr>
            <p:extLst>
              <p:ext uri="{D42A27DB-BD31-4B8C-83A1-F6EECF244321}">
                <p14:modId xmlns:p14="http://schemas.microsoft.com/office/powerpoint/2010/main" val="3105348831"/>
              </p:ext>
            </p:extLst>
          </p:nvPr>
        </p:nvGraphicFramePr>
        <p:xfrm>
          <a:off x="2205994" y="1734626"/>
          <a:ext cx="4842245" cy="29057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5034985"/>
            <a:ext cx="914399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a:ea typeface="+mj-ea"/>
                <a:cs typeface="+mj-cs"/>
              </a:defRPr>
            </a:lvl1pPr>
          </a:lstStyle>
          <a:p>
            <a:r>
              <a:rPr lang="en-US" sz="3600" dirty="0"/>
              <a:t>Outliers, non-linear data, and other anomalies </a:t>
            </a:r>
          </a:p>
        </p:txBody>
      </p:sp>
    </p:spTree>
    <p:extLst>
      <p:ext uri="{BB962C8B-B14F-4D97-AF65-F5344CB8AC3E}">
        <p14:creationId xmlns:p14="http://schemas.microsoft.com/office/powerpoint/2010/main" val="2524613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Scatterplots?</a:t>
            </a:r>
          </a:p>
        </p:txBody>
      </p:sp>
      <p:graphicFrame>
        <p:nvGraphicFramePr>
          <p:cNvPr id="4" name="Chart 3"/>
          <p:cNvGraphicFramePr>
            <a:graphicFrameLocks/>
          </p:cNvGraphicFramePr>
          <p:nvPr>
            <p:extLst>
              <p:ext uri="{D42A27DB-BD31-4B8C-83A1-F6EECF244321}">
                <p14:modId xmlns:p14="http://schemas.microsoft.com/office/powerpoint/2010/main" val="2824135"/>
              </p:ext>
            </p:extLst>
          </p:nvPr>
        </p:nvGraphicFramePr>
        <p:xfrm>
          <a:off x="2205994" y="1734626"/>
          <a:ext cx="4842245" cy="29057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5034985"/>
            <a:ext cx="914399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a:ea typeface="+mj-ea"/>
                <a:cs typeface="+mj-cs"/>
              </a:defRPr>
            </a:lvl1pPr>
          </a:lstStyle>
          <a:p>
            <a:r>
              <a:rPr lang="en-US" sz="3600" dirty="0"/>
              <a:t>Outliers, non-linear data, and other anomalies </a:t>
            </a:r>
          </a:p>
        </p:txBody>
      </p:sp>
    </p:spTree>
    <p:extLst>
      <p:ext uri="{BB962C8B-B14F-4D97-AF65-F5344CB8AC3E}">
        <p14:creationId xmlns:p14="http://schemas.microsoft.com/office/powerpoint/2010/main" val="382996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Linear Regression</a:t>
            </a:r>
          </a:p>
        </p:txBody>
      </p:sp>
      <p:sp>
        <p:nvSpPr>
          <p:cNvPr id="3" name="Subtitle 2"/>
          <p:cNvSpPr>
            <a:spLocks noGrp="1"/>
          </p:cNvSpPr>
          <p:nvPr>
            <p:ph type="subTitle" idx="1"/>
          </p:nvPr>
        </p:nvSpPr>
        <p:spPr/>
        <p:txBody>
          <a:bodyPr/>
          <a:lstStyle/>
          <a:p>
            <a:r>
              <a:rPr lang="en-US" dirty="0">
                <a:solidFill>
                  <a:schemeClr val="tx1"/>
                </a:solidFill>
              </a:rPr>
              <a:t>Predicting with Correlation</a:t>
            </a:r>
          </a:p>
        </p:txBody>
      </p:sp>
    </p:spTree>
    <p:extLst>
      <p:ext uri="{BB962C8B-B14F-4D97-AF65-F5344CB8AC3E}">
        <p14:creationId xmlns:p14="http://schemas.microsoft.com/office/powerpoint/2010/main" val="1366284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a:t>
            </a:r>
          </a:p>
        </p:txBody>
      </p:sp>
      <p:sp>
        <p:nvSpPr>
          <p:cNvPr id="3" name="Subtitle 2"/>
          <p:cNvSpPr>
            <a:spLocks noGrp="1"/>
          </p:cNvSpPr>
          <p:nvPr>
            <p:ph idx="1"/>
          </p:nvPr>
        </p:nvSpPr>
        <p:spPr/>
        <p:txBody>
          <a:bodyPr/>
          <a:lstStyle/>
          <a:p>
            <a:r>
              <a:rPr lang="en-US" dirty="0">
                <a:solidFill>
                  <a:schemeClr val="tx1"/>
                </a:solidFill>
              </a:rPr>
              <a:t>Linear regression examines the predictive relationship of two variables</a:t>
            </a:r>
          </a:p>
          <a:p>
            <a:r>
              <a:rPr lang="en-US" dirty="0"/>
              <a:t>As the name implies, to begin with the assumption is that the relationship is linear, just like correlation</a:t>
            </a:r>
          </a:p>
          <a:p>
            <a:endParaRPr lang="en-US" dirty="0">
              <a:solidFill>
                <a:schemeClr val="tx1"/>
              </a:solidFill>
            </a:endParaRPr>
          </a:p>
        </p:txBody>
      </p:sp>
    </p:spTree>
    <p:extLst>
      <p:ext uri="{BB962C8B-B14F-4D97-AF65-F5344CB8AC3E}">
        <p14:creationId xmlns:p14="http://schemas.microsoft.com/office/powerpoint/2010/main" val="3372290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19515339"/>
              </p:ext>
            </p:extLst>
          </p:nvPr>
        </p:nvGraphicFramePr>
        <p:xfrm>
          <a:off x="766214" y="-1340939"/>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1762567" y="433820"/>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Tree>
    <p:extLst>
      <p:ext uri="{BB962C8B-B14F-4D97-AF65-F5344CB8AC3E}">
        <p14:creationId xmlns:p14="http://schemas.microsoft.com/office/powerpoint/2010/main" val="376466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3208596"/>
              </p:ext>
            </p:extLst>
          </p:nvPr>
        </p:nvGraphicFramePr>
        <p:xfrm>
          <a:off x="766214" y="-1340939"/>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762567" y="433820"/>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Tree>
    <p:extLst>
      <p:ext uri="{BB962C8B-B14F-4D97-AF65-F5344CB8AC3E}">
        <p14:creationId xmlns:p14="http://schemas.microsoft.com/office/powerpoint/2010/main" val="3514393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6308797" y="978442"/>
            <a:ext cx="0" cy="688071"/>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6022033" y="724348"/>
            <a:ext cx="0" cy="805622"/>
          </a:xfrm>
          <a:prstGeom prst="line">
            <a:avLst/>
          </a:prstGeom>
        </p:spPr>
        <p:style>
          <a:lnRef idx="2">
            <a:schemeClr val="accent2"/>
          </a:lnRef>
          <a:fillRef idx="0">
            <a:schemeClr val="accent2"/>
          </a:fillRef>
          <a:effectRef idx="1">
            <a:schemeClr val="accent2"/>
          </a:effectRef>
          <a:fontRef idx="minor">
            <a:schemeClr val="tx1"/>
          </a:fontRef>
        </p:style>
      </p:cxnSp>
      <p:cxnSp>
        <p:nvCxnSpPr>
          <p:cNvPr id="3" name="Straight Connector 2"/>
          <p:cNvCxnSpPr/>
          <p:nvPr/>
        </p:nvCxnSpPr>
        <p:spPr>
          <a:xfrm>
            <a:off x="3482128" y="2744123"/>
            <a:ext cx="0" cy="1465962"/>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flipV="1">
            <a:off x="3932756" y="3195871"/>
            <a:ext cx="0" cy="778262"/>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970567" y="1677902"/>
            <a:ext cx="0" cy="5583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flipV="1">
            <a:off x="3320768" y="3775751"/>
            <a:ext cx="0" cy="648982"/>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5415567" y="929859"/>
            <a:ext cx="0" cy="88165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flipV="1">
            <a:off x="5707959" y="869626"/>
            <a:ext cx="0" cy="1069979"/>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flipV="1">
            <a:off x="2444317" y="4369354"/>
            <a:ext cx="0" cy="860997"/>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flipV="1">
            <a:off x="6756665" y="537407"/>
            <a:ext cx="0" cy="9925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V="1">
            <a:off x="5866336" y="898965"/>
            <a:ext cx="0" cy="866527"/>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4525634" y="2660911"/>
            <a:ext cx="0" cy="748857"/>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3326077" y="2043229"/>
            <a:ext cx="0" cy="1732522"/>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flipV="1">
            <a:off x="2883563" y="3468227"/>
            <a:ext cx="0" cy="1234226"/>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4824832" y="2381757"/>
            <a:ext cx="0" cy="441292"/>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a:xfrm>
            <a:off x="2735857" y="3846108"/>
            <a:ext cx="0" cy="481165"/>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a:xfrm>
            <a:off x="3037976" y="3706234"/>
            <a:ext cx="0" cy="386051"/>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50"/>
          <p:cNvCxnSpPr/>
          <p:nvPr/>
        </p:nvCxnSpPr>
        <p:spPr>
          <a:xfrm>
            <a:off x="3182073" y="3574268"/>
            <a:ext cx="0" cy="342454"/>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52"/>
          <p:cNvCxnSpPr/>
          <p:nvPr/>
        </p:nvCxnSpPr>
        <p:spPr>
          <a:xfrm>
            <a:off x="3774252" y="2946435"/>
            <a:ext cx="0" cy="521792"/>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a:xfrm>
            <a:off x="4066775" y="2823049"/>
            <a:ext cx="0" cy="266076"/>
          </a:xfrm>
          <a:prstGeom prst="line">
            <a:avLst/>
          </a:prstGeom>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4666089" y="2043229"/>
            <a:ext cx="0" cy="1152642"/>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4" name="Chart 3"/>
          <p:cNvGraphicFramePr>
            <a:graphicFrameLocks/>
          </p:cNvGraphicFramePr>
          <p:nvPr>
            <p:extLst>
              <p:ext uri="{D42A27DB-BD31-4B8C-83A1-F6EECF244321}">
                <p14:modId xmlns:p14="http://schemas.microsoft.com/office/powerpoint/2010/main" val="2342029479"/>
              </p:ext>
            </p:extLst>
          </p:nvPr>
        </p:nvGraphicFramePr>
        <p:xfrm>
          <a:off x="766214" y="-1314813"/>
          <a:ext cx="7654016" cy="8205799"/>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flipV="1">
            <a:off x="2444317" y="537407"/>
            <a:ext cx="4312348" cy="4071358"/>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762567" y="433820"/>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
        <p:nvSpPr>
          <p:cNvPr id="63" name="Rectangle 62"/>
          <p:cNvSpPr/>
          <p:nvPr/>
        </p:nvSpPr>
        <p:spPr>
          <a:xfrm>
            <a:off x="5200177" y="4428248"/>
            <a:ext cx="2186741" cy="523220"/>
          </a:xfrm>
          <a:prstGeom prst="rect">
            <a:avLst/>
          </a:prstGeom>
        </p:spPr>
        <p:txBody>
          <a:bodyPr wrap="none">
            <a:spAutoFit/>
          </a:bodyPr>
          <a:lstStyle/>
          <a:p>
            <a:r>
              <a:rPr lang="en-US" sz="2800" dirty="0"/>
              <a:t>Least Squares</a:t>
            </a:r>
          </a:p>
        </p:txBody>
      </p:sp>
    </p:spTree>
    <p:extLst>
      <p:ext uri="{BB962C8B-B14F-4D97-AF65-F5344CB8AC3E}">
        <p14:creationId xmlns:p14="http://schemas.microsoft.com/office/powerpoint/2010/main" val="302750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3" name="Content Placeholder 2"/>
          <p:cNvSpPr>
            <a:spLocks noGrp="1"/>
          </p:cNvSpPr>
          <p:nvPr>
            <p:ph idx="1"/>
          </p:nvPr>
        </p:nvSpPr>
        <p:spPr/>
        <p:txBody>
          <a:bodyPr/>
          <a:lstStyle/>
          <a:p>
            <a:pPr eaLnBrk="1" hangingPunct="1"/>
            <a:r>
              <a:rPr lang="en-US" dirty="0">
                <a:latin typeface="Times" charset="0"/>
                <a:ea typeface="ＭＳ Ｐゴシック" charset="0"/>
                <a:cs typeface="ＭＳ Ｐゴシック" charset="0"/>
              </a:rPr>
              <a:t>Students with more referrals have lower GPAs.</a:t>
            </a:r>
          </a:p>
          <a:p>
            <a:pPr eaLnBrk="1" hangingPunct="1"/>
            <a:r>
              <a:rPr lang="en-US" dirty="0">
                <a:latin typeface="Times" charset="0"/>
                <a:ea typeface="ＭＳ Ｐゴシック" charset="0"/>
                <a:cs typeface="ＭＳ Ｐゴシック" charset="0"/>
              </a:rPr>
              <a:t>Variables</a:t>
            </a:r>
          </a:p>
          <a:p>
            <a:pPr lvl="1" eaLnBrk="1" hangingPunct="1"/>
            <a:r>
              <a:rPr lang="en-US" dirty="0">
                <a:latin typeface="Times" charset="0"/>
                <a:ea typeface="ＭＳ Ｐゴシック" charset="0"/>
              </a:rPr>
              <a:t>Referrals and grade point average</a:t>
            </a:r>
          </a:p>
          <a:p>
            <a:pPr eaLnBrk="1" hangingPunct="1"/>
            <a:r>
              <a:rPr lang="en-US" dirty="0">
                <a:latin typeface="Times" charset="0"/>
                <a:ea typeface="ＭＳ Ｐゴシック" charset="0"/>
                <a:cs typeface="ＭＳ Ｐゴシック" charset="0"/>
              </a:rPr>
              <a:t>How strongly are these two variables linked?</a:t>
            </a:r>
          </a:p>
          <a:p>
            <a:pPr eaLnBrk="1" hangingPunct="1"/>
            <a:r>
              <a:rPr lang="en-US" dirty="0">
                <a:latin typeface="Times" charset="0"/>
                <a:ea typeface="ＭＳ Ｐゴシック" charset="0"/>
                <a:cs typeface="ＭＳ Ｐゴシック" charset="0"/>
              </a:rPr>
              <a:t>How about if someone said:</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Middle school students who dress poorly come from lower SES families.</a:t>
            </a:r>
          </a:p>
        </p:txBody>
      </p:sp>
    </p:spTree>
    <p:extLst>
      <p:ext uri="{BB962C8B-B14F-4D97-AF65-F5344CB8AC3E}">
        <p14:creationId xmlns:p14="http://schemas.microsoft.com/office/powerpoint/2010/main" val="187625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32894323"/>
              </p:ext>
            </p:extLst>
          </p:nvPr>
        </p:nvGraphicFramePr>
        <p:xfrm>
          <a:off x="766214" y="-1340939"/>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762567" y="433820"/>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Tree>
    <p:extLst>
      <p:ext uri="{BB962C8B-B14F-4D97-AF65-F5344CB8AC3E}">
        <p14:creationId xmlns:p14="http://schemas.microsoft.com/office/powerpoint/2010/main" val="3059266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78028694"/>
              </p:ext>
            </p:extLst>
          </p:nvPr>
        </p:nvGraphicFramePr>
        <p:xfrm>
          <a:off x="766214" y="-1340939"/>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762567" y="433820"/>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Tree>
    <p:extLst>
      <p:ext uri="{BB962C8B-B14F-4D97-AF65-F5344CB8AC3E}">
        <p14:creationId xmlns:p14="http://schemas.microsoft.com/office/powerpoint/2010/main" val="2126482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2697558"/>
              </p:ext>
            </p:extLst>
          </p:nvPr>
        </p:nvGraphicFramePr>
        <p:xfrm>
          <a:off x="766214" y="-1340939"/>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762567" y="433820"/>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Tree>
    <p:extLst>
      <p:ext uri="{BB962C8B-B14F-4D97-AF65-F5344CB8AC3E}">
        <p14:creationId xmlns:p14="http://schemas.microsoft.com/office/powerpoint/2010/main" val="3260380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06645913"/>
              </p:ext>
            </p:extLst>
          </p:nvPr>
        </p:nvGraphicFramePr>
        <p:xfrm>
          <a:off x="714356" y="-1347799"/>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762567" y="226248"/>
            <a:ext cx="1893938" cy="523220"/>
          </a:xfrm>
          <a:prstGeom prst="rect">
            <a:avLst/>
          </a:prstGeom>
          <a:noFill/>
        </p:spPr>
        <p:txBody>
          <a:bodyPr wrap="square" rtlCol="0">
            <a:spAutoFit/>
          </a:bodyPr>
          <a:lstStyle/>
          <a:p>
            <a:r>
              <a:rPr lang="en-US" sz="2800" i="1" dirty="0"/>
              <a:t>r</a:t>
            </a:r>
            <a:r>
              <a:rPr lang="en-US" sz="2800" dirty="0"/>
              <a:t> = .90</a:t>
            </a:r>
            <a:endParaRPr lang="en-US" sz="2800" i="1" dirty="0"/>
          </a:p>
        </p:txBody>
      </p:sp>
      <p:sp>
        <p:nvSpPr>
          <p:cNvPr id="22" name="TextBox 21"/>
          <p:cNvSpPr txBox="1"/>
          <p:nvPr/>
        </p:nvSpPr>
        <p:spPr>
          <a:xfrm>
            <a:off x="3123525" y="226248"/>
            <a:ext cx="1893938" cy="523220"/>
          </a:xfrm>
          <a:prstGeom prst="rect">
            <a:avLst/>
          </a:prstGeom>
          <a:noFill/>
        </p:spPr>
        <p:txBody>
          <a:bodyPr wrap="square" rtlCol="0">
            <a:spAutoFit/>
          </a:bodyPr>
          <a:lstStyle/>
          <a:p>
            <a:r>
              <a:rPr lang="en-US" sz="2800" i="1" dirty="0"/>
              <a:t>r </a:t>
            </a:r>
            <a:r>
              <a:rPr lang="en-US" sz="2800" i="1" baseline="30000" dirty="0"/>
              <a:t>2 </a:t>
            </a:r>
            <a:r>
              <a:rPr lang="en-US" sz="2800" dirty="0"/>
              <a:t>= .81</a:t>
            </a:r>
            <a:endParaRPr lang="en-US" sz="2800" i="1" dirty="0"/>
          </a:p>
        </p:txBody>
      </p:sp>
      <p:grpSp>
        <p:nvGrpSpPr>
          <p:cNvPr id="7" name="Group 6">
            <a:extLst>
              <a:ext uri="{FF2B5EF4-FFF2-40B4-BE49-F238E27FC236}">
                <a16:creationId xmlns:a16="http://schemas.microsoft.com/office/drawing/2014/main" id="{D015732D-C125-1044-B0FA-B3221008665A}"/>
              </a:ext>
            </a:extLst>
          </p:cNvPr>
          <p:cNvGrpSpPr/>
          <p:nvPr/>
        </p:nvGrpSpPr>
        <p:grpSpPr>
          <a:xfrm>
            <a:off x="2976026" y="3068598"/>
            <a:ext cx="1360958" cy="3478795"/>
            <a:chOff x="2976026" y="3068598"/>
            <a:chExt cx="1360958" cy="3478795"/>
          </a:xfrm>
        </p:grpSpPr>
        <p:cxnSp>
          <p:nvCxnSpPr>
            <p:cNvPr id="6" name="Straight Connector 5"/>
            <p:cNvCxnSpPr/>
            <p:nvPr/>
          </p:nvCxnSpPr>
          <p:spPr>
            <a:xfrm flipV="1">
              <a:off x="4078023" y="3068598"/>
              <a:ext cx="0" cy="3478795"/>
            </a:xfrm>
            <a:prstGeom prst="line">
              <a:avLst/>
            </a:prstGeom>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3676128A-F758-6442-93CC-58C487919ABE}"/>
                </a:ext>
              </a:extLst>
            </p:cNvPr>
            <p:cNvSpPr txBox="1"/>
            <p:nvPr/>
          </p:nvSpPr>
          <p:spPr>
            <a:xfrm>
              <a:off x="2976026" y="5901061"/>
              <a:ext cx="1360958" cy="646331"/>
            </a:xfrm>
            <a:prstGeom prst="rect">
              <a:avLst/>
            </a:prstGeom>
            <a:noFill/>
          </p:spPr>
          <p:txBody>
            <a:bodyPr wrap="square" rtlCol="0">
              <a:spAutoFit/>
            </a:bodyPr>
            <a:lstStyle/>
            <a:p>
              <a:r>
                <a:rPr lang="en-US" dirty="0"/>
                <a:t>Known value</a:t>
              </a:r>
            </a:p>
          </p:txBody>
        </p:sp>
      </p:grpSp>
      <p:grpSp>
        <p:nvGrpSpPr>
          <p:cNvPr id="12" name="Group 11">
            <a:extLst>
              <a:ext uri="{FF2B5EF4-FFF2-40B4-BE49-F238E27FC236}">
                <a16:creationId xmlns:a16="http://schemas.microsoft.com/office/drawing/2014/main" id="{DFB4482B-F575-C94A-B30F-8EABD8BC4A7E}"/>
              </a:ext>
            </a:extLst>
          </p:cNvPr>
          <p:cNvGrpSpPr/>
          <p:nvPr/>
        </p:nvGrpSpPr>
        <p:grpSpPr>
          <a:xfrm>
            <a:off x="5438981" y="970289"/>
            <a:ext cx="1360958" cy="5577104"/>
            <a:chOff x="5438981" y="970289"/>
            <a:chExt cx="1360958" cy="5577104"/>
          </a:xfrm>
        </p:grpSpPr>
        <p:cxnSp>
          <p:nvCxnSpPr>
            <p:cNvPr id="10" name="Straight Connector 9"/>
            <p:cNvCxnSpPr/>
            <p:nvPr/>
          </p:nvCxnSpPr>
          <p:spPr>
            <a:xfrm flipV="1">
              <a:off x="6310287" y="970289"/>
              <a:ext cx="0" cy="5577104"/>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3A887450-8434-674D-B177-C884C9B04A16}"/>
                </a:ext>
              </a:extLst>
            </p:cNvPr>
            <p:cNvSpPr txBox="1"/>
            <p:nvPr/>
          </p:nvSpPr>
          <p:spPr>
            <a:xfrm>
              <a:off x="5438981" y="5901062"/>
              <a:ext cx="1360958" cy="646331"/>
            </a:xfrm>
            <a:prstGeom prst="rect">
              <a:avLst/>
            </a:prstGeom>
            <a:noFill/>
          </p:spPr>
          <p:txBody>
            <a:bodyPr wrap="square" rtlCol="0">
              <a:spAutoFit/>
            </a:bodyPr>
            <a:lstStyle/>
            <a:p>
              <a:r>
                <a:rPr lang="en-US" dirty="0"/>
                <a:t>Known value</a:t>
              </a:r>
            </a:p>
          </p:txBody>
        </p:sp>
      </p:grpSp>
      <p:grpSp>
        <p:nvGrpSpPr>
          <p:cNvPr id="9" name="Group 8">
            <a:extLst>
              <a:ext uri="{FF2B5EF4-FFF2-40B4-BE49-F238E27FC236}">
                <a16:creationId xmlns:a16="http://schemas.microsoft.com/office/drawing/2014/main" id="{3D51A581-E12C-654A-86BF-41E72381DB40}"/>
              </a:ext>
            </a:extLst>
          </p:cNvPr>
          <p:cNvGrpSpPr/>
          <p:nvPr/>
        </p:nvGrpSpPr>
        <p:grpSpPr>
          <a:xfrm>
            <a:off x="250521" y="2331057"/>
            <a:ext cx="3822142" cy="908733"/>
            <a:chOff x="250521" y="2331057"/>
            <a:chExt cx="3822142" cy="908733"/>
          </a:xfrm>
        </p:grpSpPr>
        <p:grpSp>
          <p:nvGrpSpPr>
            <p:cNvPr id="2" name="Group 1"/>
            <p:cNvGrpSpPr/>
            <p:nvPr/>
          </p:nvGrpSpPr>
          <p:grpSpPr>
            <a:xfrm>
              <a:off x="250521" y="2870458"/>
              <a:ext cx="3822142" cy="369332"/>
              <a:chOff x="250521" y="2870458"/>
              <a:chExt cx="3822142" cy="369332"/>
            </a:xfrm>
          </p:grpSpPr>
          <p:cxnSp>
            <p:nvCxnSpPr>
              <p:cNvPr id="8" name="Straight Connector 7"/>
              <p:cNvCxnSpPr/>
              <p:nvPr/>
            </p:nvCxnSpPr>
            <p:spPr>
              <a:xfrm>
                <a:off x="1088524" y="3063238"/>
                <a:ext cx="2984139" cy="1"/>
              </a:xfrm>
              <a:prstGeom prst="line">
                <a:avLst/>
              </a:prstGeom>
              <a:ln>
                <a:headEnd type="triangle"/>
                <a:tailEnd type="none"/>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250521" y="2870458"/>
                <a:ext cx="815323" cy="369332"/>
              </a:xfrm>
              <a:prstGeom prst="rect">
                <a:avLst/>
              </a:prstGeom>
              <a:noFill/>
            </p:spPr>
            <p:txBody>
              <a:bodyPr wrap="square" rtlCol="0">
                <a:spAutoFit/>
              </a:bodyPr>
              <a:lstStyle/>
              <a:p>
                <a:r>
                  <a:rPr lang="en-US" dirty="0"/>
                  <a:t>27.27</a:t>
                </a:r>
              </a:p>
            </p:txBody>
          </p:sp>
        </p:grpSp>
        <p:sp>
          <p:nvSpPr>
            <p:cNvPr id="16" name="TextBox 15">
              <a:extLst>
                <a:ext uri="{FF2B5EF4-FFF2-40B4-BE49-F238E27FC236}">
                  <a16:creationId xmlns:a16="http://schemas.microsoft.com/office/drawing/2014/main" id="{5DF536F6-1B0A-BC4A-8FFD-28A79D1A48A0}"/>
                </a:ext>
              </a:extLst>
            </p:cNvPr>
            <p:cNvSpPr txBox="1"/>
            <p:nvPr/>
          </p:nvSpPr>
          <p:spPr>
            <a:xfrm>
              <a:off x="1210975" y="2331057"/>
              <a:ext cx="1360958" cy="646331"/>
            </a:xfrm>
            <a:prstGeom prst="rect">
              <a:avLst/>
            </a:prstGeom>
            <a:noFill/>
          </p:spPr>
          <p:txBody>
            <a:bodyPr wrap="square" rtlCol="0">
              <a:spAutoFit/>
            </a:bodyPr>
            <a:lstStyle/>
            <a:p>
              <a:r>
                <a:rPr lang="en-US" dirty="0"/>
                <a:t>Predicted value</a:t>
              </a:r>
            </a:p>
          </p:txBody>
        </p:sp>
      </p:grpSp>
      <p:grpSp>
        <p:nvGrpSpPr>
          <p:cNvPr id="13" name="Group 12">
            <a:extLst>
              <a:ext uri="{FF2B5EF4-FFF2-40B4-BE49-F238E27FC236}">
                <a16:creationId xmlns:a16="http://schemas.microsoft.com/office/drawing/2014/main" id="{6FBA7A49-9222-AF41-8A0C-756C5CCA2CF3}"/>
              </a:ext>
            </a:extLst>
          </p:cNvPr>
          <p:cNvGrpSpPr/>
          <p:nvPr/>
        </p:nvGrpSpPr>
        <p:grpSpPr>
          <a:xfrm>
            <a:off x="250521" y="785623"/>
            <a:ext cx="6054406" cy="891696"/>
            <a:chOff x="250521" y="785623"/>
            <a:chExt cx="6054406" cy="891696"/>
          </a:xfrm>
        </p:grpSpPr>
        <p:grpSp>
          <p:nvGrpSpPr>
            <p:cNvPr id="3" name="Group 2"/>
            <p:cNvGrpSpPr/>
            <p:nvPr/>
          </p:nvGrpSpPr>
          <p:grpSpPr>
            <a:xfrm>
              <a:off x="250521" y="785623"/>
              <a:ext cx="6054406" cy="369332"/>
              <a:chOff x="250521" y="785623"/>
              <a:chExt cx="6054406" cy="369332"/>
            </a:xfrm>
          </p:grpSpPr>
          <p:cxnSp>
            <p:nvCxnSpPr>
              <p:cNvPr id="11" name="Straight Connector 10"/>
              <p:cNvCxnSpPr/>
              <p:nvPr/>
            </p:nvCxnSpPr>
            <p:spPr>
              <a:xfrm>
                <a:off x="1088524" y="964929"/>
                <a:ext cx="5216403" cy="0"/>
              </a:xfrm>
              <a:prstGeom prst="line">
                <a:avLst/>
              </a:prstGeom>
              <a:ln>
                <a:headEnd type="triangle"/>
                <a:tailEnd type="none"/>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250521" y="785623"/>
                <a:ext cx="815323" cy="369332"/>
              </a:xfrm>
              <a:prstGeom prst="rect">
                <a:avLst/>
              </a:prstGeom>
              <a:noFill/>
            </p:spPr>
            <p:txBody>
              <a:bodyPr wrap="square" rtlCol="0">
                <a:spAutoFit/>
              </a:bodyPr>
              <a:lstStyle/>
              <a:p>
                <a:r>
                  <a:rPr lang="en-US" dirty="0"/>
                  <a:t>42.57</a:t>
                </a:r>
              </a:p>
            </p:txBody>
          </p:sp>
        </p:grpSp>
        <p:sp>
          <p:nvSpPr>
            <p:cNvPr id="17" name="TextBox 16">
              <a:extLst>
                <a:ext uri="{FF2B5EF4-FFF2-40B4-BE49-F238E27FC236}">
                  <a16:creationId xmlns:a16="http://schemas.microsoft.com/office/drawing/2014/main" id="{6596DBB0-A134-BB47-8A6C-D03A5133645D}"/>
                </a:ext>
              </a:extLst>
            </p:cNvPr>
            <p:cNvSpPr txBox="1"/>
            <p:nvPr/>
          </p:nvSpPr>
          <p:spPr>
            <a:xfrm>
              <a:off x="1210975" y="1030988"/>
              <a:ext cx="1360958" cy="646331"/>
            </a:xfrm>
            <a:prstGeom prst="rect">
              <a:avLst/>
            </a:prstGeom>
            <a:noFill/>
          </p:spPr>
          <p:txBody>
            <a:bodyPr wrap="square" rtlCol="0">
              <a:spAutoFit/>
            </a:bodyPr>
            <a:lstStyle/>
            <a:p>
              <a:r>
                <a:rPr lang="en-US" dirty="0"/>
                <a:t>Predicted value</a:t>
              </a:r>
            </a:p>
          </p:txBody>
        </p:sp>
      </p:grpSp>
    </p:spTree>
    <p:extLst>
      <p:ext uri="{BB962C8B-B14F-4D97-AF65-F5344CB8AC3E}">
        <p14:creationId xmlns:p14="http://schemas.microsoft.com/office/powerpoint/2010/main" val="21740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41050456"/>
              </p:ext>
            </p:extLst>
          </p:nvPr>
        </p:nvGraphicFramePr>
        <p:xfrm>
          <a:off x="766214" y="-1333051"/>
          <a:ext cx="7654016" cy="8205799"/>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3123525" y="226248"/>
            <a:ext cx="1893938" cy="523220"/>
          </a:xfrm>
          <a:prstGeom prst="rect">
            <a:avLst/>
          </a:prstGeom>
          <a:noFill/>
        </p:spPr>
        <p:txBody>
          <a:bodyPr wrap="square" rtlCol="0">
            <a:spAutoFit/>
          </a:bodyPr>
          <a:lstStyle/>
          <a:p>
            <a:r>
              <a:rPr lang="en-US" sz="2800" i="1" dirty="0"/>
              <a:t>r </a:t>
            </a:r>
            <a:r>
              <a:rPr lang="en-US" sz="2800" i="1" baseline="30000" dirty="0"/>
              <a:t>2 </a:t>
            </a:r>
            <a:r>
              <a:rPr lang="en-US" sz="2800" dirty="0"/>
              <a:t>= .81</a:t>
            </a:r>
            <a:endParaRPr lang="en-US" sz="2800" i="1" dirty="0"/>
          </a:p>
        </p:txBody>
      </p:sp>
      <p:sp>
        <p:nvSpPr>
          <p:cNvPr id="2" name="Rectangle 1"/>
          <p:cNvSpPr/>
          <p:nvPr/>
        </p:nvSpPr>
        <p:spPr>
          <a:xfrm>
            <a:off x="3458589" y="5012379"/>
            <a:ext cx="4116289" cy="510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674052" y="4107187"/>
            <a:ext cx="5329629" cy="2246769"/>
          </a:xfrm>
          <a:prstGeom prst="rect">
            <a:avLst/>
          </a:prstGeom>
          <a:noFill/>
        </p:spPr>
        <p:txBody>
          <a:bodyPr wrap="square" rtlCol="0">
            <a:spAutoFit/>
          </a:bodyPr>
          <a:lstStyle/>
          <a:p>
            <a:r>
              <a:rPr lang="en-US" sz="2800" i="1" dirty="0"/>
              <a:t>r </a:t>
            </a:r>
            <a:r>
              <a:rPr lang="en-US" sz="2800" i="1" baseline="30000" dirty="0"/>
              <a:t>2</a:t>
            </a:r>
            <a:r>
              <a:rPr lang="en-US" sz="2800" i="1" dirty="0"/>
              <a:t> </a:t>
            </a:r>
            <a:r>
              <a:rPr lang="en-US" sz="2800" dirty="0"/>
              <a:t>is the shared variance of the </a:t>
            </a:r>
            <a:br>
              <a:rPr lang="en-US" sz="2800" dirty="0"/>
            </a:br>
            <a:r>
              <a:rPr lang="en-US" sz="2800" dirty="0"/>
              <a:t>two variables.</a:t>
            </a:r>
          </a:p>
          <a:p>
            <a:r>
              <a:rPr lang="en-US" sz="2800" dirty="0"/>
              <a:t>It is read as a percent.</a:t>
            </a:r>
            <a:br>
              <a:rPr lang="en-US" sz="2800" dirty="0"/>
            </a:br>
            <a:r>
              <a:rPr lang="en-US" sz="2800" dirty="0"/>
              <a:t>It represents your confidence that the y prediction will be correct.</a:t>
            </a:r>
          </a:p>
        </p:txBody>
      </p:sp>
    </p:spTree>
    <p:extLst>
      <p:ext uri="{BB962C8B-B14F-4D97-AF65-F5344CB8AC3E}">
        <p14:creationId xmlns:p14="http://schemas.microsoft.com/office/powerpoint/2010/main" val="2116882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EZAnalyze</a:t>
            </a:r>
            <a:r>
              <a:rPr lang="en-US" dirty="0"/>
              <a:t> Linear Regression</a:t>
            </a:r>
          </a:p>
        </p:txBody>
      </p:sp>
      <p:sp>
        <p:nvSpPr>
          <p:cNvPr id="3" name="Content Placeholder 2"/>
          <p:cNvSpPr>
            <a:spLocks noGrp="1"/>
          </p:cNvSpPr>
          <p:nvPr>
            <p:ph idx="1"/>
          </p:nvPr>
        </p:nvSpPr>
        <p:spPr>
          <a:xfrm>
            <a:off x="457200" y="1293223"/>
            <a:ext cx="8229600" cy="5460273"/>
          </a:xfrm>
        </p:spPr>
        <p:txBody>
          <a:bodyPr>
            <a:normAutofit fontScale="92500" lnSpcReduction="10000"/>
          </a:bodyPr>
          <a:lstStyle/>
          <a:p>
            <a:r>
              <a:rPr lang="en-US" dirty="0"/>
              <a:t>Dependent Variable (the thing you want to predict) is variable 1</a:t>
            </a:r>
          </a:p>
          <a:p>
            <a:r>
              <a:rPr lang="en-US" dirty="0"/>
              <a:t>Independent Variable (the thing you are using to predict the other variable) is variable 2</a:t>
            </a:r>
          </a:p>
          <a:p>
            <a:r>
              <a:rPr lang="en-US" dirty="0"/>
              <a:t>Do a correlation and ask for the trendline</a:t>
            </a:r>
          </a:p>
          <a:p>
            <a:r>
              <a:rPr lang="en-US" dirty="0"/>
              <a:t>Right click on the trendline and select Format Trendline</a:t>
            </a:r>
          </a:p>
          <a:p>
            <a:r>
              <a:rPr lang="en-US" dirty="0"/>
              <a:t>Turn on Display Equation on chart and Display R-squared on chart.</a:t>
            </a:r>
          </a:p>
          <a:p>
            <a:r>
              <a:rPr lang="en-US" dirty="0"/>
              <a:t>Put in the range of the independent variable</a:t>
            </a:r>
          </a:p>
          <a:p>
            <a:r>
              <a:rPr lang="en-US" dirty="0"/>
              <a:t>Solve for y for each possible x</a:t>
            </a:r>
          </a:p>
        </p:txBody>
      </p:sp>
    </p:spTree>
    <p:extLst>
      <p:ext uri="{BB962C8B-B14F-4D97-AF65-F5344CB8AC3E}">
        <p14:creationId xmlns:p14="http://schemas.microsoft.com/office/powerpoint/2010/main" val="39665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19458" name="Content Placeholder 2"/>
          <p:cNvSpPr>
            <a:spLocks noGrp="1"/>
          </p:cNvSpPr>
          <p:nvPr>
            <p:ph idx="1"/>
          </p:nvPr>
        </p:nvSpPr>
        <p:spPr/>
        <p:txBody>
          <a:bodyPr>
            <a:normAutofit/>
          </a:bodyPr>
          <a:lstStyle/>
          <a:p>
            <a:pPr eaLnBrk="1" hangingPunct="1"/>
            <a:r>
              <a:rPr lang="en-US" dirty="0">
                <a:latin typeface="Times" charset="0"/>
                <a:ea typeface="ＭＳ Ｐゴシック" charset="0"/>
                <a:cs typeface="ＭＳ Ｐゴシック" charset="0"/>
              </a:rPr>
              <a:t>The reason you are more confident about referrals and GPA is that the two variables are more closely related than dress and SES.</a:t>
            </a:r>
          </a:p>
          <a:p>
            <a:r>
              <a:rPr lang="en-US" dirty="0">
                <a:latin typeface="Times" charset="0"/>
                <a:ea typeface="ＭＳ Ｐゴシック" charset="0"/>
                <a:cs typeface="ＭＳ Ｐゴシック" charset="0"/>
              </a:rPr>
              <a:t>It is harder to think of examples where referrals and GPA wouldn’t be related.</a:t>
            </a:r>
          </a:p>
          <a:p>
            <a:pPr eaLnBrk="1" hangingPunct="1"/>
            <a:r>
              <a:rPr lang="en-US" dirty="0">
                <a:latin typeface="Times" charset="0"/>
                <a:ea typeface="ＭＳ Ｐゴシック" charset="0"/>
                <a:cs typeface="ＭＳ Ｐゴシック" charset="0"/>
              </a:rPr>
              <a:t>When two variables show this strong association, they have a high or strong </a:t>
            </a:r>
            <a:r>
              <a:rPr lang="en-US" i="1" dirty="0">
                <a:latin typeface="Times" charset="0"/>
                <a:ea typeface="ＭＳ Ｐゴシック" charset="0"/>
                <a:cs typeface="ＭＳ Ｐゴシック" charset="0"/>
              </a:rPr>
              <a:t>correlation</a:t>
            </a:r>
            <a:r>
              <a:rPr lang="en-US" dirty="0">
                <a:latin typeface="Times" charset="0"/>
                <a:ea typeface="ＭＳ Ｐゴシック" charset="0"/>
                <a:cs typeface="ＭＳ Ｐゴシック" charset="0"/>
              </a:rPr>
              <a:t>.</a:t>
            </a:r>
          </a:p>
        </p:txBody>
      </p:sp>
    </p:spTree>
    <p:extLst>
      <p:ext uri="{BB962C8B-B14F-4D97-AF65-F5344CB8AC3E}">
        <p14:creationId xmlns:p14="http://schemas.microsoft.com/office/powerpoint/2010/main" val="33992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3" name="Content Placeholder 2"/>
          <p:cNvSpPr>
            <a:spLocks noGrp="1"/>
          </p:cNvSpPr>
          <p:nvPr>
            <p:ph idx="1"/>
          </p:nvPr>
        </p:nvSpPr>
        <p:spPr/>
        <p:txBody>
          <a:bodyPr/>
          <a:lstStyle/>
          <a:p>
            <a:pPr eaLnBrk="1" hangingPunct="1"/>
            <a:r>
              <a:rPr lang="en-US" dirty="0">
                <a:latin typeface="Times" charset="0"/>
                <a:ea typeface="ＭＳ Ｐゴシック" charset="0"/>
                <a:cs typeface="ＭＳ Ｐゴシック" charset="0"/>
              </a:rPr>
              <a:t>How about the relationship of hearing loss and age in men?</a:t>
            </a:r>
          </a:p>
          <a:p>
            <a:pPr eaLnBrk="1" hangingPunct="1"/>
            <a:r>
              <a:rPr lang="en-US" dirty="0">
                <a:latin typeface="Times" charset="0"/>
                <a:ea typeface="ＭＳ Ｐゴシック" charset="0"/>
                <a:cs typeface="ＭＳ Ｐゴシック" charset="0"/>
              </a:rPr>
              <a:t>There is probably a strong correlation between these two variables.</a:t>
            </a:r>
          </a:p>
          <a:p>
            <a:pPr eaLnBrk="1" hangingPunct="1"/>
            <a:r>
              <a:rPr lang="en-US" dirty="0">
                <a:latin typeface="Times" charset="0"/>
                <a:ea typeface="ＭＳ Ｐゴシック" charset="0"/>
                <a:cs typeface="ＭＳ Ｐゴシック" charset="0"/>
              </a:rPr>
              <a:t>The relationship is strong and directionally the same.</a:t>
            </a:r>
          </a:p>
        </p:txBody>
      </p:sp>
    </p:spTree>
    <p:extLst>
      <p:ext uri="{BB962C8B-B14F-4D97-AF65-F5344CB8AC3E}">
        <p14:creationId xmlns:p14="http://schemas.microsoft.com/office/powerpoint/2010/main" val="109254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3" name="Content Placeholder 2"/>
          <p:cNvSpPr>
            <a:spLocks noGrp="1"/>
          </p:cNvSpPr>
          <p:nvPr>
            <p:ph idx="1"/>
          </p:nvPr>
        </p:nvSpPr>
        <p:spPr/>
        <p:txBody>
          <a:bodyPr>
            <a:normAutofit lnSpcReduction="10000"/>
          </a:bodyPr>
          <a:lstStyle/>
          <a:p>
            <a:pPr eaLnBrk="1" hangingPunct="1"/>
            <a:r>
              <a:rPr lang="en-US" dirty="0">
                <a:latin typeface="Times" charset="0"/>
                <a:ea typeface="ＭＳ Ｐゴシック" charset="0"/>
                <a:cs typeface="ＭＳ Ｐゴシック" charset="0"/>
              </a:rPr>
              <a:t>Age and hearing loss: </a:t>
            </a:r>
          </a:p>
          <a:p>
            <a:pPr lvl="1"/>
            <a:r>
              <a:rPr lang="en-US" dirty="0">
                <a:latin typeface="Times" charset="0"/>
                <a:ea typeface="ＭＳ Ｐゴシック" charset="0"/>
                <a:cs typeface="ＭＳ Ｐゴシック" charset="0"/>
              </a:rPr>
              <a:t>more hearing loss/higher age</a:t>
            </a:r>
          </a:p>
          <a:p>
            <a:pPr lvl="1"/>
            <a:r>
              <a:rPr lang="en-US" dirty="0">
                <a:latin typeface="Times" charset="0"/>
                <a:ea typeface="ＭＳ Ｐゴシック" charset="0"/>
                <a:cs typeface="ＭＳ Ｐゴシック" charset="0"/>
              </a:rPr>
              <a:t>less hearing loss/lower age</a:t>
            </a:r>
          </a:p>
          <a:p>
            <a:pPr eaLnBrk="1" hangingPunct="1"/>
            <a:r>
              <a:rPr lang="en-US" dirty="0">
                <a:latin typeface="Times" charset="0"/>
                <a:ea typeface="ＭＳ Ｐゴシック" charset="0"/>
                <a:cs typeface="ＭＳ Ｐゴシック" charset="0"/>
              </a:rPr>
              <a:t>Referrals and GPA: </a:t>
            </a:r>
          </a:p>
          <a:p>
            <a:pPr lvl="1"/>
            <a:r>
              <a:rPr lang="en-US" dirty="0">
                <a:latin typeface="Times" charset="0"/>
                <a:ea typeface="ＭＳ Ｐゴシック" charset="0"/>
                <a:cs typeface="ＭＳ Ｐゴシック" charset="0"/>
              </a:rPr>
              <a:t>fewer referrals/higher GPA</a:t>
            </a:r>
          </a:p>
          <a:p>
            <a:pPr lvl="1"/>
            <a:r>
              <a:rPr lang="en-US" dirty="0">
                <a:latin typeface="Times" charset="0"/>
                <a:ea typeface="ＭＳ Ｐゴシック" charset="0"/>
                <a:cs typeface="ＭＳ Ｐゴシック" charset="0"/>
              </a:rPr>
              <a:t>more referrals/lower GPA</a:t>
            </a:r>
          </a:p>
          <a:p>
            <a:r>
              <a:rPr lang="en-US" dirty="0">
                <a:latin typeface="Times" charset="0"/>
                <a:ea typeface="ＭＳ Ｐゴシック" charset="0"/>
                <a:cs typeface="ＭＳ Ｐゴシック" charset="0"/>
              </a:rPr>
              <a:t>These sets of variables may have the same strength of association but they are linked in opposite directions.</a:t>
            </a:r>
          </a:p>
        </p:txBody>
      </p:sp>
    </p:spTree>
    <p:extLst>
      <p:ext uri="{BB962C8B-B14F-4D97-AF65-F5344CB8AC3E}">
        <p14:creationId xmlns:p14="http://schemas.microsoft.com/office/powerpoint/2010/main" val="28783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1557</TotalTime>
  <Words>1760</Words>
  <Application>Microsoft Macintosh PowerPoint</Application>
  <PresentationFormat>On-screen Show (4:3)</PresentationFormat>
  <Paragraphs>381</Paragraphs>
  <Slides>65</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74" baseType="lpstr">
      <vt:lpstr>ＭＳ Ｐゴシック</vt:lpstr>
      <vt:lpstr>Arial</vt:lpstr>
      <vt:lpstr>Calibri</vt:lpstr>
      <vt:lpstr>RedStateBlueState BB</vt:lpstr>
      <vt:lpstr>Times</vt:lpstr>
      <vt:lpstr>Office Theme</vt:lpstr>
      <vt:lpstr>Worksheet</vt:lpstr>
      <vt:lpstr>Document</vt:lpstr>
      <vt:lpstr>Equation</vt:lpstr>
      <vt:lpstr>APA</vt:lpstr>
      <vt:lpstr>Which is correct…</vt:lpstr>
      <vt:lpstr>Which is correct…</vt:lpstr>
      <vt:lpstr>Correlation</vt:lpstr>
      <vt:lpstr>Correlation: Measure of the degree of correspondence between two or more variables</vt:lpstr>
      <vt:lpstr>Measuring Variable Relationships</vt:lpstr>
      <vt:lpstr>Measuring Variable Relationships</vt:lpstr>
      <vt:lpstr>Measuring Variable Relationships</vt:lpstr>
      <vt:lpstr>Measuring Variable Relationships</vt:lpstr>
      <vt:lpstr>Correlation Coefficient</vt:lpstr>
      <vt:lpstr>Correlation</vt:lpstr>
      <vt:lpstr>Correlation—Positive</vt:lpstr>
      <vt:lpstr>Correlation—Positive</vt:lpstr>
      <vt:lpstr>Correlation—Positive</vt:lpstr>
      <vt:lpstr>Correlation—Negative</vt:lpstr>
      <vt:lpstr>Correlation—Negative</vt:lpstr>
      <vt:lpstr>Correlation</vt:lpstr>
      <vt:lpstr>Correlation—None</vt:lpstr>
      <vt:lpstr>Correlation Range</vt:lpstr>
      <vt:lpstr>Correlation Practice</vt:lpstr>
      <vt:lpstr>Correlation Critical Values</vt:lpstr>
      <vt:lpstr>Correlation Critical Values</vt:lpstr>
      <vt:lpstr>Judging the Likelihood of Random Occurrence</vt:lpstr>
      <vt:lpstr>Reporting Correlations</vt:lpstr>
      <vt:lpstr>PowerPoint Presentation</vt:lpstr>
      <vt:lpstr>PowerPoint Presentation</vt:lpstr>
      <vt:lpstr>PowerPoint Presentation</vt:lpstr>
      <vt:lpstr>PowerPoint Presentation</vt:lpstr>
      <vt:lpstr>PowerPoint Presentation</vt:lpstr>
      <vt:lpstr>Correlation Table</vt:lpstr>
      <vt:lpstr>APA Tables</vt:lpstr>
      <vt:lpstr>PowerPoint Presentation</vt:lpstr>
      <vt:lpstr>Correlation Caution</vt:lpstr>
      <vt:lpstr>Correlation Caution</vt:lpstr>
      <vt:lpstr>PowerPoint Presentation</vt:lpstr>
      <vt:lpstr>PowerPoint Presentation</vt:lpstr>
      <vt:lpstr>A Slightly More Advanced Look at Correlations</vt:lpstr>
      <vt:lpstr>Standard Deviation</vt:lpstr>
      <vt:lpstr>Combined Variation</vt:lpstr>
      <vt:lpstr>Individual Variation</vt:lpstr>
      <vt:lpstr>Variance</vt:lpstr>
      <vt:lpstr>Variance</vt:lpstr>
      <vt:lpstr>Shared Variance</vt:lpstr>
      <vt:lpstr>Shared Variance</vt:lpstr>
      <vt:lpstr>Covariance</vt:lpstr>
      <vt:lpstr>Ratio of Variance</vt:lpstr>
      <vt:lpstr>Ratio of Variance</vt:lpstr>
      <vt:lpstr>Correlation</vt:lpstr>
      <vt:lpstr>What if …</vt:lpstr>
      <vt:lpstr>Non-interval data</vt:lpstr>
      <vt:lpstr>PowerPoint Presentation</vt:lpstr>
      <vt:lpstr>Why Scatterplots?</vt:lpstr>
      <vt:lpstr>Why Scatterplots?</vt:lpstr>
      <vt:lpstr>Why Scatterplots?</vt:lpstr>
      <vt:lpstr>Linear Regression</vt:lpstr>
      <vt:lpstr>Linear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EZAnalyze Linear Regression</vt:lpstr>
    </vt:vector>
  </TitlesOfParts>
  <Company>University of Portland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dc:title>
  <dc:creator>Jim Carroll</dc:creator>
  <cp:lastModifiedBy>Microsoft Office User</cp:lastModifiedBy>
  <cp:revision>78</cp:revision>
  <dcterms:created xsi:type="dcterms:W3CDTF">2012-11-19T22:32:09Z</dcterms:created>
  <dcterms:modified xsi:type="dcterms:W3CDTF">2019-03-11T21:04:39Z</dcterms:modified>
</cp:coreProperties>
</file>